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7772400" cy="10058400"/>
  <p:notesSz cx="7772400" cy="10058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2172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7/21/2026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7/21/2026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7/21/2026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4500" y="511173"/>
            <a:ext cx="6883773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9100" y="1898931"/>
            <a:ext cx="6927850" cy="4699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596128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" y="0"/>
            <a:ext cx="7772384" cy="100584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6350" y="441451"/>
            <a:ext cx="7785100" cy="8387715"/>
            <a:chOff x="-6350" y="441451"/>
            <a:chExt cx="7785100" cy="8387715"/>
          </a:xfrm>
        </p:grpSpPr>
        <p:sp>
          <p:nvSpPr>
            <p:cNvPr id="4" name="object 4"/>
            <p:cNvSpPr/>
            <p:nvPr/>
          </p:nvSpPr>
          <p:spPr>
            <a:xfrm>
              <a:off x="0" y="7354049"/>
              <a:ext cx="7772400" cy="1468755"/>
            </a:xfrm>
            <a:custGeom>
              <a:avLst/>
              <a:gdLst/>
              <a:ahLst/>
              <a:cxnLst/>
              <a:rect l="l" t="t" r="r" b="b"/>
              <a:pathLst>
                <a:path w="7772400" h="1468754">
                  <a:moveTo>
                    <a:pt x="7772400" y="0"/>
                  </a:moveTo>
                  <a:lnTo>
                    <a:pt x="0" y="0"/>
                  </a:lnTo>
                  <a:lnTo>
                    <a:pt x="0" y="1468628"/>
                  </a:lnTo>
                  <a:lnTo>
                    <a:pt x="7772400" y="1468628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231F20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7354049"/>
              <a:ext cx="7772400" cy="1468755"/>
            </a:xfrm>
            <a:custGeom>
              <a:avLst/>
              <a:gdLst/>
              <a:ahLst/>
              <a:cxnLst/>
              <a:rect l="l" t="t" r="r" b="b"/>
              <a:pathLst>
                <a:path w="7772400" h="1468754">
                  <a:moveTo>
                    <a:pt x="0" y="1468628"/>
                  </a:moveTo>
                  <a:lnTo>
                    <a:pt x="7772400" y="1468628"/>
                  </a:lnTo>
                  <a:lnTo>
                    <a:pt x="7772400" y="0"/>
                  </a:lnTo>
                  <a:lnTo>
                    <a:pt x="0" y="0"/>
                  </a:lnTo>
                  <a:lnTo>
                    <a:pt x="0" y="1468628"/>
                  </a:lnTo>
                  <a:close/>
                </a:path>
              </a:pathLst>
            </a:custGeom>
            <a:ln w="1269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 descr="A metal container with a hole in it.  Description generated by AI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500" y="7439151"/>
              <a:ext cx="2514599" cy="1298448"/>
            </a:xfrm>
            <a:prstGeom prst="rect">
              <a:avLst/>
            </a:prstGeom>
          </p:spPr>
        </p:pic>
        <p:pic>
          <p:nvPicPr>
            <p:cNvPr id="7" name="object 7" descr="A row of metal parts with screws.  Description generated by AI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28900" y="7439151"/>
              <a:ext cx="2514600" cy="1298448"/>
            </a:xfrm>
            <a:prstGeom prst="rect">
              <a:avLst/>
            </a:prstGeom>
          </p:spPr>
        </p:pic>
        <p:pic>
          <p:nvPicPr>
            <p:cNvPr id="8" name="object 8" descr="A logo for Interstate-McBee is displayed.  AI generated content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441451"/>
              <a:ext cx="7772399" cy="188366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94300" y="7439151"/>
              <a:ext cx="2514600" cy="129844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2255266"/>
              <a:ext cx="7772400" cy="1397000"/>
            </a:xfrm>
            <a:custGeom>
              <a:avLst/>
              <a:gdLst/>
              <a:ahLst/>
              <a:cxnLst/>
              <a:rect l="l" t="t" r="r" b="b"/>
              <a:pathLst>
                <a:path w="7772400" h="1397000">
                  <a:moveTo>
                    <a:pt x="7772400" y="0"/>
                  </a:moveTo>
                  <a:lnTo>
                    <a:pt x="0" y="0"/>
                  </a:lnTo>
                  <a:lnTo>
                    <a:pt x="0" y="1397000"/>
                  </a:lnTo>
                  <a:lnTo>
                    <a:pt x="7772400" y="139700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231F20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0" y="9004300"/>
            <a:ext cx="7772400" cy="685800"/>
          </a:xfrm>
          <a:custGeom>
            <a:avLst/>
            <a:gdLst/>
            <a:ahLst/>
            <a:cxnLst/>
            <a:rect l="l" t="t" r="r" b="b"/>
            <a:pathLst>
              <a:path w="7772400" h="685800">
                <a:moveTo>
                  <a:pt x="7772400" y="0"/>
                </a:moveTo>
                <a:lnTo>
                  <a:pt x="0" y="0"/>
                </a:lnTo>
                <a:lnTo>
                  <a:pt x="0" y="685800"/>
                </a:lnTo>
                <a:lnTo>
                  <a:pt x="7772400" y="68580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74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16421" y="9088437"/>
            <a:ext cx="6939915" cy="808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b="1" spc="-475" dirty="0">
                <a:solidFill>
                  <a:srgbClr val="FFFFFF"/>
                </a:solidFill>
                <a:latin typeface="Arial"/>
                <a:cs typeface="Arial"/>
              </a:rPr>
              <a:t>ENGINE</a:t>
            </a:r>
            <a:r>
              <a:rPr sz="31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b="1" spc="-355" dirty="0">
                <a:solidFill>
                  <a:srgbClr val="FFFFFF"/>
                </a:solidFill>
                <a:latin typeface="Arial"/>
                <a:cs typeface="Arial"/>
              </a:rPr>
              <a:t>KITS</a:t>
            </a:r>
            <a:r>
              <a:rPr sz="31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b="1" dirty="0">
                <a:solidFill>
                  <a:srgbClr val="FFFFFF"/>
                </a:solidFill>
                <a:latin typeface="Arial"/>
                <a:cs typeface="Arial"/>
              </a:rPr>
              <a:t>|</a:t>
            </a:r>
            <a:r>
              <a:rPr sz="3100" b="1"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b="1" spc="-490" dirty="0">
                <a:solidFill>
                  <a:srgbClr val="FFFFFF"/>
                </a:solidFill>
                <a:latin typeface="Arial"/>
                <a:cs typeface="Arial"/>
              </a:rPr>
              <a:t>COMPONENTS</a:t>
            </a:r>
            <a:r>
              <a:rPr sz="31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b="1" dirty="0">
                <a:solidFill>
                  <a:srgbClr val="FFFFFF"/>
                </a:solidFill>
                <a:latin typeface="Arial"/>
                <a:cs typeface="Arial"/>
              </a:rPr>
              <a:t>|</a:t>
            </a:r>
            <a:r>
              <a:rPr sz="31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b="1" spc="-520" dirty="0">
                <a:solidFill>
                  <a:srgbClr val="FFFFFF"/>
                </a:solidFill>
                <a:latin typeface="Arial"/>
                <a:cs typeface="Arial"/>
              </a:rPr>
              <a:t>GASKET</a:t>
            </a:r>
            <a:r>
              <a:rPr sz="31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b="1" spc="-505" dirty="0">
                <a:solidFill>
                  <a:srgbClr val="FFFFFF"/>
                </a:solidFill>
                <a:latin typeface="Arial"/>
                <a:cs typeface="Arial"/>
              </a:rPr>
              <a:t>SETS</a:t>
            </a:r>
            <a:endParaRPr sz="3100">
              <a:latin typeface="Arial"/>
              <a:cs typeface="Arial"/>
            </a:endParaRPr>
          </a:p>
          <a:p>
            <a:pPr marL="40640">
              <a:lnSpc>
                <a:spcPct val="100000"/>
              </a:lnSpc>
              <a:spcBef>
                <a:spcPts val="1370"/>
              </a:spcBef>
              <a:tabLst>
                <a:tab pos="6473190" algn="l"/>
              </a:tabLst>
            </a:pPr>
            <a:r>
              <a:rPr sz="900" spc="-70" dirty="0">
                <a:solidFill>
                  <a:srgbClr val="717275"/>
                </a:solidFill>
                <a:latin typeface="Trebuchet MS"/>
                <a:cs typeface="Trebuchet MS"/>
              </a:rPr>
              <a:t>®Detroit</a:t>
            </a:r>
            <a:r>
              <a:rPr sz="900" spc="-45" dirty="0">
                <a:solidFill>
                  <a:srgbClr val="717275"/>
                </a:solidFill>
                <a:latin typeface="Trebuchet MS"/>
                <a:cs typeface="Trebuchet MS"/>
              </a:rPr>
              <a:t> </a:t>
            </a:r>
            <a:r>
              <a:rPr sz="900" spc="-70" dirty="0">
                <a:solidFill>
                  <a:srgbClr val="717275"/>
                </a:solidFill>
                <a:latin typeface="Trebuchet MS"/>
                <a:cs typeface="Trebuchet MS"/>
              </a:rPr>
              <a:t>Diesel</a:t>
            </a:r>
            <a:r>
              <a:rPr sz="900" spc="-40" dirty="0">
                <a:solidFill>
                  <a:srgbClr val="717275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717275"/>
                </a:solidFill>
                <a:latin typeface="Trebuchet MS"/>
                <a:cs typeface="Trebuchet MS"/>
              </a:rPr>
              <a:t>is</a:t>
            </a:r>
            <a:r>
              <a:rPr sz="900" spc="-45" dirty="0">
                <a:solidFill>
                  <a:srgbClr val="717275"/>
                </a:solidFill>
                <a:latin typeface="Trebuchet MS"/>
                <a:cs typeface="Trebuchet MS"/>
              </a:rPr>
              <a:t> </a:t>
            </a:r>
            <a:r>
              <a:rPr sz="900" spc="-85" dirty="0">
                <a:solidFill>
                  <a:srgbClr val="717275"/>
                </a:solidFill>
                <a:latin typeface="Trebuchet MS"/>
                <a:cs typeface="Trebuchet MS"/>
              </a:rPr>
              <a:t>a</a:t>
            </a:r>
            <a:r>
              <a:rPr sz="900" spc="-40" dirty="0">
                <a:solidFill>
                  <a:srgbClr val="717275"/>
                </a:solidFill>
                <a:latin typeface="Trebuchet MS"/>
                <a:cs typeface="Trebuchet MS"/>
              </a:rPr>
              <a:t> </a:t>
            </a:r>
            <a:r>
              <a:rPr sz="900" spc="-90" dirty="0">
                <a:solidFill>
                  <a:srgbClr val="717275"/>
                </a:solidFill>
                <a:latin typeface="Trebuchet MS"/>
                <a:cs typeface="Trebuchet MS"/>
              </a:rPr>
              <a:t>registered</a:t>
            </a:r>
            <a:r>
              <a:rPr sz="900" spc="-45" dirty="0">
                <a:solidFill>
                  <a:srgbClr val="717275"/>
                </a:solidFill>
                <a:latin typeface="Trebuchet MS"/>
                <a:cs typeface="Trebuchet MS"/>
              </a:rPr>
              <a:t> </a:t>
            </a:r>
            <a:r>
              <a:rPr sz="900" spc="-110" dirty="0">
                <a:solidFill>
                  <a:srgbClr val="717275"/>
                </a:solidFill>
                <a:latin typeface="Trebuchet MS"/>
                <a:cs typeface="Trebuchet MS"/>
              </a:rPr>
              <a:t>trademark</a:t>
            </a:r>
            <a:r>
              <a:rPr sz="900" spc="-40" dirty="0">
                <a:solidFill>
                  <a:srgbClr val="717275"/>
                </a:solidFill>
                <a:latin typeface="Trebuchet MS"/>
                <a:cs typeface="Trebuchet MS"/>
              </a:rPr>
              <a:t> </a:t>
            </a:r>
            <a:r>
              <a:rPr sz="900" spc="-100" dirty="0">
                <a:solidFill>
                  <a:srgbClr val="717275"/>
                </a:solidFill>
                <a:latin typeface="Trebuchet MS"/>
                <a:cs typeface="Trebuchet MS"/>
              </a:rPr>
              <a:t>of</a:t>
            </a:r>
            <a:r>
              <a:rPr sz="900" spc="-45" dirty="0">
                <a:solidFill>
                  <a:srgbClr val="717275"/>
                </a:solidFill>
                <a:latin typeface="Trebuchet MS"/>
                <a:cs typeface="Trebuchet MS"/>
              </a:rPr>
              <a:t> </a:t>
            </a:r>
            <a:r>
              <a:rPr sz="900" spc="-90" dirty="0">
                <a:solidFill>
                  <a:srgbClr val="717275"/>
                </a:solidFill>
                <a:latin typeface="Trebuchet MS"/>
                <a:cs typeface="Trebuchet MS"/>
              </a:rPr>
              <a:t>Detroit</a:t>
            </a:r>
            <a:r>
              <a:rPr sz="900" spc="-40" dirty="0">
                <a:solidFill>
                  <a:srgbClr val="717275"/>
                </a:solidFill>
                <a:latin typeface="Trebuchet MS"/>
                <a:cs typeface="Trebuchet MS"/>
              </a:rPr>
              <a:t> </a:t>
            </a:r>
            <a:r>
              <a:rPr sz="900" spc="-80" dirty="0">
                <a:solidFill>
                  <a:srgbClr val="717275"/>
                </a:solidFill>
                <a:latin typeface="Trebuchet MS"/>
                <a:cs typeface="Trebuchet MS"/>
              </a:rPr>
              <a:t>Diesel,</a:t>
            </a:r>
            <a:r>
              <a:rPr sz="900" spc="-45" dirty="0">
                <a:solidFill>
                  <a:srgbClr val="717275"/>
                </a:solidFill>
                <a:latin typeface="Trebuchet MS"/>
                <a:cs typeface="Trebuchet MS"/>
              </a:rPr>
              <a:t> </a:t>
            </a:r>
            <a:r>
              <a:rPr sz="900" spc="-20" dirty="0">
                <a:solidFill>
                  <a:srgbClr val="717275"/>
                </a:solidFill>
                <a:latin typeface="Trebuchet MS"/>
                <a:cs typeface="Trebuchet MS"/>
              </a:rPr>
              <a:t>Inc.</a:t>
            </a:r>
            <a:r>
              <a:rPr sz="900" dirty="0">
                <a:solidFill>
                  <a:srgbClr val="717275"/>
                </a:solidFill>
                <a:latin typeface="Trebuchet MS"/>
                <a:cs typeface="Trebuchet MS"/>
              </a:rPr>
              <a:t>	</a:t>
            </a:r>
            <a:r>
              <a:rPr sz="900" spc="-80" dirty="0">
                <a:solidFill>
                  <a:srgbClr val="717275"/>
                </a:solidFill>
                <a:latin typeface="Trebuchet MS"/>
                <a:cs typeface="Trebuchet MS"/>
              </a:rPr>
              <a:t>April</a:t>
            </a:r>
            <a:r>
              <a:rPr sz="900" spc="-40" dirty="0">
                <a:solidFill>
                  <a:srgbClr val="717275"/>
                </a:solidFill>
                <a:latin typeface="Trebuchet MS"/>
                <a:cs typeface="Trebuchet MS"/>
              </a:rPr>
              <a:t> </a:t>
            </a:r>
            <a:r>
              <a:rPr sz="900" spc="-20" dirty="0">
                <a:solidFill>
                  <a:srgbClr val="717275"/>
                </a:solidFill>
                <a:latin typeface="Trebuchet MS"/>
                <a:cs typeface="Trebuchet MS"/>
              </a:rPr>
              <a:t>2026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19276" y="2377087"/>
            <a:ext cx="1534160" cy="213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Replacement</a:t>
            </a:r>
            <a:r>
              <a:rPr sz="1200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Parts</a:t>
            </a:r>
            <a:r>
              <a:rPr sz="1200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spc="-2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68712" y="2507080"/>
            <a:ext cx="21018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b="1" spc="100" dirty="0">
                <a:solidFill>
                  <a:srgbClr val="AFDBBB"/>
                </a:solidFill>
                <a:latin typeface="Arial"/>
                <a:cs typeface="Arial"/>
              </a:rPr>
              <a:t>®</a:t>
            </a:r>
            <a:endParaRPr sz="1750">
              <a:latin typeface="Arial"/>
              <a:cs typeface="Arial"/>
            </a:endParaRPr>
          </a:p>
        </p:txBody>
      </p:sp>
      <p:sp>
        <p:nvSpPr>
          <p:cNvPr id="15" name="object 15" descr="$PPTXTitle"/>
          <p:cNvSpPr txBox="1">
            <a:spLocks noGrp="1"/>
          </p:cNvSpPr>
          <p:nvPr>
            <p:ph type="title"/>
          </p:nvPr>
        </p:nvSpPr>
        <p:spPr>
          <a:xfrm>
            <a:off x="334089" y="2462376"/>
            <a:ext cx="7104380" cy="970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200" spc="-860" dirty="0">
                <a:solidFill>
                  <a:srgbClr val="AFDBBB"/>
                </a:solidFill>
              </a:rPr>
              <a:t>DETROIT</a:t>
            </a:r>
            <a:r>
              <a:rPr sz="6200" spc="-155" dirty="0">
                <a:solidFill>
                  <a:srgbClr val="AFDBBB"/>
                </a:solidFill>
              </a:rPr>
              <a:t> </a:t>
            </a:r>
            <a:r>
              <a:rPr sz="6200" spc="-900" dirty="0">
                <a:solidFill>
                  <a:srgbClr val="AFDBBB"/>
                </a:solidFill>
              </a:rPr>
              <a:t>DIESEL</a:t>
            </a:r>
            <a:r>
              <a:rPr sz="6200" spc="815" dirty="0">
                <a:solidFill>
                  <a:srgbClr val="AFDBBB"/>
                </a:solidFill>
              </a:rPr>
              <a:t> </a:t>
            </a:r>
            <a:r>
              <a:rPr sz="6200" spc="-735" dirty="0"/>
              <a:t>DD15</a:t>
            </a:r>
            <a:endParaRPr sz="6200"/>
          </a:p>
        </p:txBody>
      </p:sp>
      <p:sp>
        <p:nvSpPr>
          <p:cNvPr id="16" name="object 16"/>
          <p:cNvSpPr txBox="1"/>
          <p:nvPr/>
        </p:nvSpPr>
        <p:spPr>
          <a:xfrm>
            <a:off x="3462709" y="3301646"/>
            <a:ext cx="847090" cy="213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i="1" spc="-10" dirty="0">
                <a:solidFill>
                  <a:srgbClr val="FFFFFF"/>
                </a:solidFill>
                <a:latin typeface="Arial"/>
                <a:cs typeface="Arial"/>
              </a:rPr>
              <a:t>Applications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7200" y="3340100"/>
            <a:ext cx="6701665" cy="40275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877" y="402437"/>
            <a:ext cx="442912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16535" algn="r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solidFill>
                  <a:srgbClr val="231F20"/>
                </a:solidFill>
                <a:latin typeface="Trebuchet MS"/>
                <a:cs typeface="Trebuchet MS"/>
              </a:rPr>
              <a:t>Interstate-</a:t>
            </a:r>
            <a:r>
              <a:rPr sz="1200" spc="-145" dirty="0">
                <a:solidFill>
                  <a:srgbClr val="231F20"/>
                </a:solidFill>
                <a:latin typeface="Trebuchet MS"/>
                <a:cs typeface="Trebuchet MS"/>
              </a:rPr>
              <a:t>McBee’s</a:t>
            </a:r>
            <a:r>
              <a:rPr sz="12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25" dirty="0">
                <a:solidFill>
                  <a:srgbClr val="231F20"/>
                </a:solidFill>
                <a:latin typeface="Trebuchet MS"/>
                <a:cs typeface="Trebuchet MS"/>
              </a:rPr>
              <a:t>offering</a:t>
            </a:r>
            <a:r>
              <a:rPr sz="12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35" dirty="0">
                <a:solidFill>
                  <a:srgbClr val="231F20"/>
                </a:solidFill>
                <a:latin typeface="Trebuchet MS"/>
                <a:cs typeface="Trebuchet MS"/>
              </a:rPr>
              <a:t>for</a:t>
            </a:r>
            <a:r>
              <a:rPr sz="12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35" dirty="0">
                <a:solidFill>
                  <a:srgbClr val="231F20"/>
                </a:solidFill>
                <a:latin typeface="Trebuchet MS"/>
                <a:cs typeface="Trebuchet MS"/>
              </a:rPr>
              <a:t>popular</a:t>
            </a:r>
            <a:r>
              <a:rPr sz="12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00" dirty="0">
                <a:solidFill>
                  <a:srgbClr val="231F20"/>
                </a:solidFill>
                <a:latin typeface="Trebuchet MS"/>
                <a:cs typeface="Trebuchet MS"/>
              </a:rPr>
              <a:t>DD15</a:t>
            </a:r>
            <a:r>
              <a:rPr sz="12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25" dirty="0">
                <a:solidFill>
                  <a:srgbClr val="231F20"/>
                </a:solidFill>
                <a:latin typeface="Trebuchet MS"/>
                <a:cs typeface="Trebuchet MS"/>
              </a:rPr>
              <a:t>engine</a:t>
            </a:r>
            <a:r>
              <a:rPr sz="12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25" dirty="0">
                <a:solidFill>
                  <a:srgbClr val="231F20"/>
                </a:solidFill>
                <a:latin typeface="Trebuchet MS"/>
                <a:cs typeface="Trebuchet MS"/>
              </a:rPr>
              <a:t>applications</a:t>
            </a:r>
            <a:r>
              <a:rPr sz="12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30" dirty="0">
                <a:solidFill>
                  <a:srgbClr val="231F20"/>
                </a:solidFill>
                <a:latin typeface="Trebuchet MS"/>
                <a:cs typeface="Trebuchet MS"/>
              </a:rPr>
              <a:t>continues</a:t>
            </a:r>
            <a:r>
              <a:rPr sz="12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Trebuchet MS"/>
                <a:cs typeface="Trebuchet MS"/>
              </a:rPr>
              <a:t>to </a:t>
            </a:r>
            <a:r>
              <a:rPr sz="1200" spc="-125" dirty="0">
                <a:solidFill>
                  <a:srgbClr val="231F20"/>
                </a:solidFill>
                <a:latin typeface="Trebuchet MS"/>
                <a:cs typeface="Trebuchet MS"/>
              </a:rPr>
              <a:t>grow</a:t>
            </a:r>
            <a:r>
              <a:rPr sz="12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75" dirty="0">
                <a:solidFill>
                  <a:srgbClr val="231F20"/>
                </a:solidFill>
                <a:latin typeface="Trebuchet MS"/>
                <a:cs typeface="Trebuchet MS"/>
              </a:rPr>
              <a:t>as</a:t>
            </a:r>
            <a:r>
              <a:rPr sz="12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25" dirty="0">
                <a:solidFill>
                  <a:srgbClr val="231F20"/>
                </a:solidFill>
                <a:latin typeface="Trebuchet MS"/>
                <a:cs typeface="Trebuchet MS"/>
              </a:rPr>
              <a:t>we</a:t>
            </a:r>
            <a:r>
              <a:rPr sz="12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40" dirty="0">
                <a:solidFill>
                  <a:srgbClr val="231F20"/>
                </a:solidFill>
                <a:latin typeface="Trebuchet MS"/>
                <a:cs typeface="Trebuchet MS"/>
              </a:rPr>
              <a:t>add</a:t>
            </a:r>
            <a:r>
              <a:rPr sz="12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14" dirty="0">
                <a:solidFill>
                  <a:srgbClr val="231F20"/>
                </a:solidFill>
                <a:latin typeface="Trebuchet MS"/>
                <a:cs typeface="Trebuchet MS"/>
              </a:rPr>
              <a:t>high</a:t>
            </a:r>
            <a:r>
              <a:rPr sz="12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30" dirty="0">
                <a:solidFill>
                  <a:srgbClr val="231F20"/>
                </a:solidFill>
                <a:latin typeface="Trebuchet MS"/>
                <a:cs typeface="Trebuchet MS"/>
              </a:rPr>
              <a:t>quality</a:t>
            </a:r>
            <a:r>
              <a:rPr sz="12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50" dirty="0">
                <a:solidFill>
                  <a:srgbClr val="231F20"/>
                </a:solidFill>
                <a:latin typeface="Trebuchet MS"/>
                <a:cs typeface="Trebuchet MS"/>
              </a:rPr>
              <a:t>replacement</a:t>
            </a:r>
            <a:r>
              <a:rPr sz="12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25" dirty="0">
                <a:solidFill>
                  <a:srgbClr val="231F20"/>
                </a:solidFill>
                <a:latin typeface="Trebuchet MS"/>
                <a:cs typeface="Trebuchet MS"/>
              </a:rPr>
              <a:t>parts</a:t>
            </a:r>
            <a:r>
              <a:rPr sz="12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45" dirty="0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sz="12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40" dirty="0">
                <a:solidFill>
                  <a:srgbClr val="231F20"/>
                </a:solidFill>
                <a:latin typeface="Trebuchet MS"/>
                <a:cs typeface="Trebuchet MS"/>
              </a:rPr>
              <a:t>our</a:t>
            </a:r>
            <a:r>
              <a:rPr sz="12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30" dirty="0">
                <a:solidFill>
                  <a:srgbClr val="231F20"/>
                </a:solidFill>
                <a:latin typeface="Trebuchet MS"/>
                <a:cs typeface="Trebuchet MS"/>
              </a:rPr>
              <a:t>lineup</a:t>
            </a:r>
            <a:r>
              <a:rPr sz="12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40" dirty="0">
                <a:solidFill>
                  <a:srgbClr val="231F20"/>
                </a:solidFill>
                <a:latin typeface="Trebuchet MS"/>
                <a:cs typeface="Trebuchet MS"/>
              </a:rPr>
              <a:t>regularly.</a:t>
            </a:r>
            <a:r>
              <a:rPr sz="12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50" dirty="0">
                <a:solidFill>
                  <a:srgbClr val="231F20"/>
                </a:solidFill>
                <a:latin typeface="Trebuchet MS"/>
                <a:cs typeface="Trebuchet MS"/>
              </a:rPr>
              <a:t>Our</a:t>
            </a:r>
            <a:r>
              <a:rPr sz="12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Trebuchet MS"/>
                <a:cs typeface="Trebuchet MS"/>
              </a:rPr>
              <a:t>range </a:t>
            </a:r>
            <a:r>
              <a:rPr sz="1200" spc="-130" dirty="0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sz="12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35" dirty="0">
                <a:solidFill>
                  <a:srgbClr val="231F20"/>
                </a:solidFill>
                <a:latin typeface="Trebuchet MS"/>
                <a:cs typeface="Trebuchet MS"/>
              </a:rPr>
              <a:t>products</a:t>
            </a:r>
            <a:r>
              <a:rPr sz="12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30" dirty="0">
                <a:solidFill>
                  <a:srgbClr val="231F20"/>
                </a:solidFill>
                <a:latin typeface="Trebuchet MS"/>
                <a:cs typeface="Trebuchet MS"/>
              </a:rPr>
              <a:t>covers</a:t>
            </a:r>
            <a:r>
              <a:rPr sz="12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25" dirty="0">
                <a:solidFill>
                  <a:srgbClr val="231F20"/>
                </a:solidFill>
                <a:latin typeface="Trebuchet MS"/>
                <a:cs typeface="Trebuchet MS"/>
              </a:rPr>
              <a:t>engine</a:t>
            </a:r>
            <a:r>
              <a:rPr sz="12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25" dirty="0">
                <a:solidFill>
                  <a:srgbClr val="231F20"/>
                </a:solidFill>
                <a:latin typeface="Trebuchet MS"/>
                <a:cs typeface="Trebuchet MS"/>
              </a:rPr>
              <a:t>kits,</a:t>
            </a:r>
            <a:r>
              <a:rPr sz="12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30" dirty="0">
                <a:solidFill>
                  <a:srgbClr val="231F20"/>
                </a:solidFill>
                <a:latin typeface="Trebuchet MS"/>
                <a:cs typeface="Trebuchet MS"/>
              </a:rPr>
              <a:t>fuel</a:t>
            </a:r>
            <a:r>
              <a:rPr sz="12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45" dirty="0">
                <a:solidFill>
                  <a:srgbClr val="231F20"/>
                </a:solidFill>
                <a:latin typeface="Trebuchet MS"/>
                <a:cs typeface="Trebuchet MS"/>
              </a:rPr>
              <a:t>injection,</a:t>
            </a:r>
            <a:r>
              <a:rPr sz="12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10" dirty="0">
                <a:solidFill>
                  <a:srgbClr val="231F20"/>
                </a:solidFill>
                <a:latin typeface="Trebuchet MS"/>
                <a:cs typeface="Trebuchet MS"/>
              </a:rPr>
              <a:t>gaskets</a:t>
            </a:r>
            <a:r>
              <a:rPr sz="12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35" dirty="0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sz="12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65" dirty="0">
                <a:solidFill>
                  <a:srgbClr val="231F20"/>
                </a:solidFill>
                <a:latin typeface="Trebuchet MS"/>
                <a:cs typeface="Trebuchet MS"/>
              </a:rPr>
              <a:t>more.</a:t>
            </a:r>
            <a:r>
              <a:rPr sz="12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25" dirty="0">
                <a:solidFill>
                  <a:srgbClr val="231F20"/>
                </a:solidFill>
                <a:latin typeface="Trebuchet MS"/>
                <a:cs typeface="Trebuchet MS"/>
              </a:rPr>
              <a:t>These</a:t>
            </a:r>
            <a:r>
              <a:rPr sz="12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25" dirty="0">
                <a:solidFill>
                  <a:srgbClr val="231F20"/>
                </a:solidFill>
                <a:latin typeface="Trebuchet MS"/>
                <a:cs typeface="Trebuchet MS"/>
              </a:rPr>
              <a:t>parts</a:t>
            </a:r>
            <a:r>
              <a:rPr sz="12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Trebuchet MS"/>
                <a:cs typeface="Trebuchet MS"/>
              </a:rPr>
              <a:t>go </a:t>
            </a:r>
            <a:r>
              <a:rPr sz="1200" spc="-140" dirty="0">
                <a:solidFill>
                  <a:srgbClr val="231F20"/>
                </a:solidFill>
                <a:latin typeface="Trebuchet MS"/>
                <a:cs typeface="Trebuchet MS"/>
              </a:rPr>
              <a:t>through</a:t>
            </a:r>
            <a:r>
              <a:rPr sz="1200" spc="-7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25" dirty="0">
                <a:solidFill>
                  <a:srgbClr val="231F20"/>
                </a:solidFill>
                <a:latin typeface="Trebuchet MS"/>
                <a:cs typeface="Trebuchet MS"/>
              </a:rPr>
              <a:t>an</a:t>
            </a:r>
            <a:r>
              <a:rPr sz="1200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30" dirty="0">
                <a:solidFill>
                  <a:srgbClr val="231F20"/>
                </a:solidFill>
                <a:latin typeface="Trebuchet MS"/>
                <a:cs typeface="Trebuchet MS"/>
              </a:rPr>
              <a:t>extensive</a:t>
            </a:r>
            <a:r>
              <a:rPr sz="1200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30" dirty="0">
                <a:solidFill>
                  <a:srgbClr val="231F20"/>
                </a:solidFill>
                <a:latin typeface="Trebuchet MS"/>
                <a:cs typeface="Trebuchet MS"/>
              </a:rPr>
              <a:t>qualification</a:t>
            </a:r>
            <a:r>
              <a:rPr sz="1200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10" dirty="0">
                <a:solidFill>
                  <a:srgbClr val="231F20"/>
                </a:solidFill>
                <a:latin typeface="Trebuchet MS"/>
                <a:cs typeface="Trebuchet MS"/>
              </a:rPr>
              <a:t>process</a:t>
            </a:r>
            <a:r>
              <a:rPr sz="1200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35" dirty="0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sz="1200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35" dirty="0">
                <a:solidFill>
                  <a:srgbClr val="231F20"/>
                </a:solidFill>
                <a:latin typeface="Trebuchet MS"/>
                <a:cs typeface="Trebuchet MS"/>
              </a:rPr>
              <a:t>are</a:t>
            </a:r>
            <a:r>
              <a:rPr sz="1200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50" dirty="0">
                <a:solidFill>
                  <a:srgbClr val="231F20"/>
                </a:solidFill>
                <a:latin typeface="Trebuchet MS"/>
                <a:cs typeface="Trebuchet MS"/>
              </a:rPr>
              <a:t>covered</a:t>
            </a:r>
            <a:r>
              <a:rPr sz="1200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45" dirty="0">
                <a:solidFill>
                  <a:srgbClr val="231F20"/>
                </a:solidFill>
                <a:latin typeface="Trebuchet MS"/>
                <a:cs typeface="Trebuchet MS"/>
              </a:rPr>
              <a:t>by</a:t>
            </a:r>
            <a:r>
              <a:rPr sz="1200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40" dirty="0">
                <a:solidFill>
                  <a:srgbClr val="231F20"/>
                </a:solidFill>
                <a:latin typeface="Trebuchet MS"/>
                <a:cs typeface="Trebuchet MS"/>
              </a:rPr>
              <a:t>our</a:t>
            </a:r>
            <a:r>
              <a:rPr sz="1200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25" dirty="0">
                <a:solidFill>
                  <a:srgbClr val="231F20"/>
                </a:solidFill>
                <a:latin typeface="Trebuchet MS"/>
                <a:cs typeface="Trebuchet MS"/>
              </a:rPr>
              <a:t>industry-</a:t>
            </a:r>
            <a:r>
              <a:rPr sz="1200" spc="-85" dirty="0">
                <a:solidFill>
                  <a:srgbClr val="231F20"/>
                </a:solidFill>
                <a:latin typeface="Trebuchet MS"/>
                <a:cs typeface="Trebuchet MS"/>
              </a:rPr>
              <a:t>leading </a:t>
            </a:r>
            <a:r>
              <a:rPr sz="1200" spc="-155" dirty="0">
                <a:solidFill>
                  <a:srgbClr val="231F20"/>
                </a:solidFill>
                <a:latin typeface="Trebuchet MS"/>
                <a:cs typeface="Trebuchet MS"/>
              </a:rPr>
              <a:t>warranty.</a:t>
            </a:r>
            <a:r>
              <a:rPr sz="1200" spc="-7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10" dirty="0">
                <a:solidFill>
                  <a:srgbClr val="231F20"/>
                </a:solidFill>
                <a:latin typeface="Trebuchet MS"/>
                <a:cs typeface="Trebuchet MS"/>
              </a:rPr>
              <a:t>Interstate-</a:t>
            </a:r>
            <a:r>
              <a:rPr sz="1200" spc="-135" dirty="0">
                <a:solidFill>
                  <a:srgbClr val="231F20"/>
                </a:solidFill>
                <a:latin typeface="Trebuchet MS"/>
                <a:cs typeface="Trebuchet MS"/>
              </a:rPr>
              <a:t>McBee</a:t>
            </a:r>
            <a:r>
              <a:rPr sz="1200" spc="-7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65" dirty="0">
                <a:solidFill>
                  <a:srgbClr val="231F20"/>
                </a:solidFill>
                <a:latin typeface="Trebuchet MS"/>
                <a:cs typeface="Trebuchet MS"/>
              </a:rPr>
              <a:t>is</a:t>
            </a:r>
            <a:r>
              <a:rPr sz="1200" spc="-7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50" dirty="0">
                <a:solidFill>
                  <a:srgbClr val="231F20"/>
                </a:solidFill>
                <a:latin typeface="Trebuchet MS"/>
                <a:cs typeface="Trebuchet MS"/>
              </a:rPr>
              <a:t>proud</a:t>
            </a:r>
            <a:r>
              <a:rPr sz="1200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45" dirty="0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sz="1200" spc="-7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40" dirty="0">
                <a:solidFill>
                  <a:srgbClr val="231F20"/>
                </a:solidFill>
                <a:latin typeface="Trebuchet MS"/>
                <a:cs typeface="Trebuchet MS"/>
              </a:rPr>
              <a:t>be</a:t>
            </a:r>
            <a:r>
              <a:rPr sz="1200" spc="-7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85" dirty="0">
                <a:solidFill>
                  <a:srgbClr val="231F20"/>
                </a:solidFill>
                <a:latin typeface="Trebuchet MS"/>
                <a:cs typeface="Trebuchet MS"/>
              </a:rPr>
              <a:t>ISO</a:t>
            </a:r>
            <a:r>
              <a:rPr sz="1200" spc="-7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25" dirty="0">
                <a:solidFill>
                  <a:srgbClr val="231F20"/>
                </a:solidFill>
                <a:latin typeface="Trebuchet MS"/>
                <a:cs typeface="Trebuchet MS"/>
              </a:rPr>
              <a:t>9001:2015</a:t>
            </a:r>
            <a:r>
              <a:rPr sz="1200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40" dirty="0">
                <a:solidFill>
                  <a:srgbClr val="231F20"/>
                </a:solidFill>
                <a:latin typeface="Trebuchet MS"/>
                <a:cs typeface="Trebuchet MS"/>
              </a:rPr>
              <a:t>Certified</a:t>
            </a:r>
            <a:r>
              <a:rPr sz="1200" spc="-7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25" dirty="0">
                <a:solidFill>
                  <a:srgbClr val="231F20"/>
                </a:solidFill>
                <a:latin typeface="Trebuchet MS"/>
                <a:cs typeface="Trebuchet MS"/>
              </a:rPr>
              <a:t>with</a:t>
            </a:r>
            <a:r>
              <a:rPr sz="1200" spc="-7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Trebuchet MS"/>
                <a:cs typeface="Trebuchet MS"/>
              </a:rPr>
              <a:t>Design.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57200" y="6883654"/>
            <a:ext cx="4053840" cy="2705100"/>
            <a:chOff x="457200" y="6883654"/>
            <a:chExt cx="4053840" cy="27051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3550" y="6890004"/>
              <a:ext cx="4041127" cy="26924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63550" y="6890004"/>
              <a:ext cx="4041140" cy="2692400"/>
            </a:xfrm>
            <a:custGeom>
              <a:avLst/>
              <a:gdLst/>
              <a:ahLst/>
              <a:cxnLst/>
              <a:rect l="l" t="t" r="r" b="b"/>
              <a:pathLst>
                <a:path w="4041140" h="2692400">
                  <a:moveTo>
                    <a:pt x="0" y="2692400"/>
                  </a:moveTo>
                  <a:lnTo>
                    <a:pt x="4041140" y="2692400"/>
                  </a:lnTo>
                  <a:lnTo>
                    <a:pt x="4041140" y="0"/>
                  </a:lnTo>
                  <a:lnTo>
                    <a:pt x="0" y="0"/>
                  </a:lnTo>
                  <a:lnTo>
                    <a:pt x="0" y="2692400"/>
                  </a:lnTo>
                  <a:close/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98440" y="269747"/>
            <a:ext cx="1849107" cy="12954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617720" y="6890004"/>
            <a:ext cx="2697480" cy="2705100"/>
          </a:xfrm>
          <a:prstGeom prst="rect">
            <a:avLst/>
          </a:prstGeom>
          <a:solidFill>
            <a:srgbClr val="D4EAD2">
              <a:alpha val="50000"/>
            </a:srgbClr>
          </a:solidFill>
        </p:spPr>
        <p:txBody>
          <a:bodyPr vert="horz" wrap="square" lIns="0" tIns="74295" rIns="0" bIns="0" rtlCol="0">
            <a:spAutoFit/>
          </a:bodyPr>
          <a:lstStyle/>
          <a:p>
            <a:pPr marL="136525">
              <a:lnSpc>
                <a:spcPct val="100000"/>
              </a:lnSpc>
              <a:spcBef>
                <a:spcPts val="585"/>
              </a:spcBef>
            </a:pP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Features</a:t>
            </a:r>
            <a:r>
              <a:rPr sz="1200" b="1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spc="-20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200" b="1" spc="-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Calibri"/>
                <a:cs typeface="Calibri"/>
              </a:rPr>
              <a:t>Benefits:</a:t>
            </a:r>
            <a:endParaRPr sz="1200">
              <a:latin typeface="Calibri"/>
              <a:cs typeface="Calibri"/>
            </a:endParaRPr>
          </a:p>
          <a:p>
            <a:pPr marL="365125" marR="275590" indent="-228600">
              <a:lnSpc>
                <a:spcPts val="1500"/>
              </a:lnSpc>
              <a:spcBef>
                <a:spcPts val="60"/>
              </a:spcBef>
              <a:buChar char="•"/>
              <a:tabLst>
                <a:tab pos="365125" algn="l"/>
              </a:tabLst>
            </a:pPr>
            <a:r>
              <a:rPr sz="1100" spc="-120" dirty="0">
                <a:solidFill>
                  <a:srgbClr val="231F20"/>
                </a:solidFill>
                <a:latin typeface="Trebuchet MS"/>
                <a:cs typeface="Trebuchet MS"/>
              </a:rPr>
              <a:t>Forged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steel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14" dirty="0">
                <a:solidFill>
                  <a:srgbClr val="231F20"/>
                </a:solidFill>
                <a:latin typeface="Trebuchet MS"/>
                <a:cs typeface="Trebuchet MS"/>
              </a:rPr>
              <a:t>one-piece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pistons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10" dirty="0">
                <a:solidFill>
                  <a:srgbClr val="231F20"/>
                </a:solidFill>
                <a:latin typeface="Trebuchet MS"/>
                <a:cs typeface="Trebuchet MS"/>
              </a:rPr>
              <a:t>with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skirt </a:t>
            </a:r>
            <a:r>
              <a:rPr sz="1100" spc="-105" dirty="0">
                <a:solidFill>
                  <a:srgbClr val="231F20"/>
                </a:solidFill>
                <a:latin typeface="Trebuchet MS"/>
                <a:cs typeface="Trebuchet MS"/>
              </a:rPr>
              <a:t>coating</a:t>
            </a:r>
            <a:r>
              <a:rPr sz="1100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14" dirty="0">
                <a:solidFill>
                  <a:srgbClr val="231F20"/>
                </a:solidFill>
                <a:latin typeface="Trebuchet MS"/>
                <a:cs typeface="Trebuchet MS"/>
              </a:rPr>
              <a:t>for</a:t>
            </a:r>
            <a:r>
              <a:rPr sz="1100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20" dirty="0">
                <a:solidFill>
                  <a:srgbClr val="231F20"/>
                </a:solidFill>
                <a:latin typeface="Trebuchet MS"/>
                <a:cs typeface="Trebuchet MS"/>
              </a:rPr>
              <a:t>reduced</a:t>
            </a:r>
            <a:r>
              <a:rPr sz="11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friction</a:t>
            </a:r>
            <a:endParaRPr sz="1100">
              <a:latin typeface="Trebuchet MS"/>
              <a:cs typeface="Trebuchet MS"/>
            </a:endParaRPr>
          </a:p>
          <a:p>
            <a:pPr marL="365125" marR="446405" indent="-228600">
              <a:lnSpc>
                <a:spcPts val="1500"/>
              </a:lnSpc>
              <a:buChar char="•"/>
              <a:tabLst>
                <a:tab pos="365125" algn="l"/>
              </a:tabLst>
            </a:pP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Interstate-</a:t>
            </a:r>
            <a:r>
              <a:rPr sz="1100" spc="-120" dirty="0">
                <a:solidFill>
                  <a:srgbClr val="231F20"/>
                </a:solidFill>
                <a:latin typeface="Trebuchet MS"/>
                <a:cs typeface="Trebuchet MS"/>
              </a:rPr>
              <a:t>McBee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14" dirty="0">
                <a:solidFill>
                  <a:srgbClr val="231F20"/>
                </a:solidFill>
                <a:latin typeface="Trebuchet MS"/>
                <a:cs typeface="Trebuchet MS"/>
              </a:rPr>
              <a:t>cylinder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liners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with </a:t>
            </a:r>
            <a:r>
              <a:rPr sz="1100" spc="-110" dirty="0">
                <a:solidFill>
                  <a:srgbClr val="231F20"/>
                </a:solidFill>
                <a:latin typeface="Trebuchet MS"/>
                <a:cs typeface="Trebuchet MS"/>
              </a:rPr>
              <a:t>superior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25" dirty="0">
                <a:solidFill>
                  <a:srgbClr val="231F20"/>
                </a:solidFill>
                <a:latin typeface="Trebuchet MS"/>
                <a:cs typeface="Trebuchet MS"/>
              </a:rPr>
              <a:t>bore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finish</a:t>
            </a:r>
            <a:endParaRPr sz="1100">
              <a:latin typeface="Trebuchet MS"/>
              <a:cs typeface="Trebuchet MS"/>
            </a:endParaRPr>
          </a:p>
          <a:p>
            <a:pPr marL="365125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365125" algn="l"/>
              </a:tabLst>
            </a:pP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New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14" dirty="0">
                <a:solidFill>
                  <a:srgbClr val="231F20"/>
                </a:solidFill>
                <a:latin typeface="Trebuchet MS"/>
                <a:cs typeface="Trebuchet MS"/>
              </a:rPr>
              <a:t>connecting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25" dirty="0">
                <a:solidFill>
                  <a:srgbClr val="231F20"/>
                </a:solidFill>
                <a:latin typeface="Trebuchet MS"/>
                <a:cs typeface="Trebuchet MS"/>
              </a:rPr>
              <a:t>rod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bolts</a:t>
            </a:r>
            <a:endParaRPr sz="1100">
              <a:latin typeface="Trebuchet MS"/>
              <a:cs typeface="Trebuchet MS"/>
            </a:endParaRPr>
          </a:p>
          <a:p>
            <a:pPr marL="365125" indent="-228600">
              <a:lnSpc>
                <a:spcPct val="100000"/>
              </a:lnSpc>
              <a:spcBef>
                <a:spcPts val="180"/>
              </a:spcBef>
              <a:buChar char="•"/>
              <a:tabLst>
                <a:tab pos="365125" algn="l"/>
              </a:tabLst>
            </a:pP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Kits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14" dirty="0">
                <a:solidFill>
                  <a:srgbClr val="231F20"/>
                </a:solidFill>
                <a:latin typeface="Trebuchet MS"/>
                <a:cs typeface="Trebuchet MS"/>
              </a:rPr>
              <a:t>can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30" dirty="0">
                <a:solidFill>
                  <a:srgbClr val="231F20"/>
                </a:solidFill>
                <a:latin typeface="Trebuchet MS"/>
                <a:cs typeface="Trebuchet MS"/>
              </a:rPr>
              <a:t>be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25" dirty="0">
                <a:solidFill>
                  <a:srgbClr val="231F20"/>
                </a:solidFill>
                <a:latin typeface="Trebuchet MS"/>
                <a:cs typeface="Trebuchet MS"/>
              </a:rPr>
              <a:t>ordered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10" dirty="0">
                <a:solidFill>
                  <a:srgbClr val="231F20"/>
                </a:solidFill>
                <a:latin typeface="Trebuchet MS"/>
                <a:cs typeface="Trebuchet MS"/>
              </a:rPr>
              <a:t>with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APR</a:t>
            </a:r>
            <a:endParaRPr sz="1100">
              <a:latin typeface="Trebuchet MS"/>
              <a:cs typeface="Trebuchet MS"/>
            </a:endParaRPr>
          </a:p>
          <a:p>
            <a:pPr marL="365125">
              <a:lnSpc>
                <a:spcPct val="100000"/>
              </a:lnSpc>
              <a:spcBef>
                <a:spcPts val="180"/>
              </a:spcBef>
            </a:pPr>
            <a:r>
              <a:rPr sz="1100" spc="-114" dirty="0">
                <a:solidFill>
                  <a:srgbClr val="231F20"/>
                </a:solidFill>
                <a:latin typeface="Trebuchet MS"/>
                <a:cs typeface="Trebuchet MS"/>
              </a:rPr>
              <a:t>(Anti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Polishing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Ring)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20" dirty="0">
                <a:solidFill>
                  <a:srgbClr val="231F20"/>
                </a:solidFill>
                <a:latin typeface="Trebuchet MS"/>
                <a:cs typeface="Trebuchet MS"/>
              </a:rPr>
              <a:t>or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non-</a:t>
            </a:r>
            <a:r>
              <a:rPr sz="1100" spc="-114" dirty="0">
                <a:solidFill>
                  <a:srgbClr val="231F20"/>
                </a:solidFill>
                <a:latin typeface="Trebuchet MS"/>
                <a:cs typeface="Trebuchet MS"/>
              </a:rPr>
              <a:t>APR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style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liners</a:t>
            </a:r>
            <a:endParaRPr sz="1100">
              <a:latin typeface="Trebuchet MS"/>
              <a:cs typeface="Trebuchet MS"/>
            </a:endParaRPr>
          </a:p>
          <a:p>
            <a:pPr marL="365125" marR="120650" indent="-228600">
              <a:lnSpc>
                <a:spcPct val="113599"/>
              </a:lnSpc>
              <a:buChar char="•"/>
              <a:tabLst>
                <a:tab pos="365125" algn="l"/>
              </a:tabLst>
            </a:pP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Kits</a:t>
            </a:r>
            <a:r>
              <a:rPr sz="11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14" dirty="0">
                <a:solidFill>
                  <a:srgbClr val="231F20"/>
                </a:solidFill>
                <a:latin typeface="Trebuchet MS"/>
                <a:cs typeface="Trebuchet MS"/>
              </a:rPr>
              <a:t>can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30" dirty="0">
                <a:solidFill>
                  <a:srgbClr val="231F20"/>
                </a:solidFill>
                <a:latin typeface="Trebuchet MS"/>
                <a:cs typeface="Trebuchet MS"/>
              </a:rPr>
              <a:t>be</a:t>
            </a:r>
            <a:r>
              <a:rPr sz="11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25" dirty="0">
                <a:solidFill>
                  <a:srgbClr val="231F20"/>
                </a:solidFill>
                <a:latin typeface="Trebuchet MS"/>
                <a:cs typeface="Trebuchet MS"/>
              </a:rPr>
              <a:t>customized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10" dirty="0">
                <a:solidFill>
                  <a:srgbClr val="231F20"/>
                </a:solidFill>
                <a:latin typeface="Trebuchet MS"/>
                <a:cs typeface="Trebuchet MS"/>
              </a:rPr>
              <a:t>with</a:t>
            </a:r>
            <a:r>
              <a:rPr sz="11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piston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rings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for </a:t>
            </a:r>
            <a:r>
              <a:rPr sz="1100" spc="-105" dirty="0">
                <a:solidFill>
                  <a:srgbClr val="231F20"/>
                </a:solidFill>
                <a:latin typeface="Trebuchet MS"/>
                <a:cs typeface="Trebuchet MS"/>
              </a:rPr>
              <a:t>Monotherm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style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pistons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60" dirty="0">
                <a:solidFill>
                  <a:srgbClr val="231F20"/>
                </a:solidFill>
                <a:latin typeface="Trebuchet MS"/>
                <a:cs typeface="Trebuchet MS"/>
              </a:rPr>
              <a:t>(4mm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oil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14" dirty="0">
                <a:solidFill>
                  <a:srgbClr val="231F20"/>
                </a:solidFill>
                <a:latin typeface="Trebuchet MS"/>
                <a:cs typeface="Trebuchet MS"/>
              </a:rPr>
              <a:t>ring)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or </a:t>
            </a:r>
            <a:r>
              <a:rPr sz="1100" spc="-114" dirty="0">
                <a:solidFill>
                  <a:srgbClr val="231F20"/>
                </a:solidFill>
                <a:latin typeface="Trebuchet MS"/>
                <a:cs typeface="Trebuchet MS"/>
              </a:rPr>
              <a:t>later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style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pistons</a:t>
            </a:r>
            <a:endParaRPr sz="1100">
              <a:latin typeface="Trebuchet MS"/>
              <a:cs typeface="Trebuchet MS"/>
            </a:endParaRPr>
          </a:p>
          <a:p>
            <a:pPr marL="365125" marR="501015" indent="-228600">
              <a:lnSpc>
                <a:spcPct val="113599"/>
              </a:lnSpc>
              <a:buChar char="•"/>
              <a:tabLst>
                <a:tab pos="365125" algn="l"/>
              </a:tabLst>
            </a:pPr>
            <a:r>
              <a:rPr sz="1100" spc="-120" dirty="0">
                <a:solidFill>
                  <a:srgbClr val="231F20"/>
                </a:solidFill>
                <a:latin typeface="Trebuchet MS"/>
                <a:cs typeface="Trebuchet MS"/>
              </a:rPr>
              <a:t>Inframe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20" dirty="0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5" dirty="0">
                <a:solidFill>
                  <a:srgbClr val="231F20"/>
                </a:solidFill>
                <a:latin typeface="Trebuchet MS"/>
                <a:cs typeface="Trebuchet MS"/>
              </a:rPr>
              <a:t>re-ring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kits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14" dirty="0">
                <a:solidFill>
                  <a:srgbClr val="231F20"/>
                </a:solidFill>
                <a:latin typeface="Trebuchet MS"/>
                <a:cs typeface="Trebuchet MS"/>
              </a:rPr>
              <a:t>include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high </a:t>
            </a:r>
            <a:r>
              <a:rPr sz="1100" spc="-130" dirty="0">
                <a:solidFill>
                  <a:srgbClr val="231F20"/>
                </a:solidFill>
                <a:latin typeface="Trebuchet MS"/>
                <a:cs typeface="Trebuchet MS"/>
              </a:rPr>
              <a:t>performance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25" dirty="0">
                <a:solidFill>
                  <a:srgbClr val="231F20"/>
                </a:solidFill>
                <a:latin typeface="Trebuchet MS"/>
                <a:cs typeface="Trebuchet MS"/>
              </a:rPr>
              <a:t>rod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20" dirty="0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20" dirty="0">
                <a:solidFill>
                  <a:srgbClr val="231F20"/>
                </a:solidFill>
                <a:latin typeface="Trebuchet MS"/>
                <a:cs typeface="Trebuchet MS"/>
              </a:rPr>
              <a:t>main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bearings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7200" y="2596870"/>
            <a:ext cx="2095500" cy="1556385"/>
          </a:xfrm>
          <a:custGeom>
            <a:avLst/>
            <a:gdLst/>
            <a:ahLst/>
            <a:cxnLst/>
            <a:rect l="l" t="t" r="r" b="b"/>
            <a:pathLst>
              <a:path w="2095500" h="1556385">
                <a:moveTo>
                  <a:pt x="2095500" y="0"/>
                </a:moveTo>
                <a:lnTo>
                  <a:pt x="0" y="0"/>
                </a:lnTo>
                <a:lnTo>
                  <a:pt x="0" y="1556029"/>
                </a:lnTo>
                <a:lnTo>
                  <a:pt x="2095500" y="1556029"/>
                </a:lnTo>
                <a:lnTo>
                  <a:pt x="2095500" y="0"/>
                </a:lnTo>
                <a:close/>
              </a:path>
            </a:pathLst>
          </a:custGeom>
          <a:solidFill>
            <a:srgbClr val="D4EAD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457200" y="2592948"/>
          <a:ext cx="6934200" cy="3840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9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93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39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47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02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50825">
                <a:tc rowSpan="3" gridSpan="2">
                  <a:txBody>
                    <a:bodyPr/>
                    <a:lstStyle/>
                    <a:p>
                      <a:pPr marL="71755">
                        <a:lnSpc>
                          <a:spcPts val="1270"/>
                        </a:lnSpc>
                      </a:pPr>
                      <a:r>
                        <a:rPr sz="1100" b="1" spc="-2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Inframe</a:t>
                      </a:r>
                      <a:r>
                        <a:rPr sz="1100" b="1" spc="-3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Kit</a:t>
                      </a:r>
                      <a:r>
                        <a:rPr sz="1100" b="1" spc="-3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Includes: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141605" indent="-69850">
                        <a:lnSpc>
                          <a:spcPct val="100000"/>
                        </a:lnSpc>
                        <a:spcBef>
                          <a:spcPts val="240"/>
                        </a:spcBef>
                        <a:buChar char="-"/>
                        <a:tabLst>
                          <a:tab pos="141605" algn="l"/>
                          <a:tab pos="986155" algn="l"/>
                        </a:tabLst>
                      </a:pP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Pistons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	</a:t>
                      </a:r>
                      <a:r>
                        <a:rPr sz="1100" spc="-10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100" spc="-7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O-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rings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  <a:p>
                      <a:pPr marL="141605" indent="-69850">
                        <a:lnSpc>
                          <a:spcPct val="100000"/>
                        </a:lnSpc>
                        <a:buChar char="-"/>
                        <a:tabLst>
                          <a:tab pos="141605" algn="l"/>
                          <a:tab pos="986155" algn="l"/>
                        </a:tabLst>
                      </a:pPr>
                      <a:r>
                        <a:rPr sz="1100" spc="-9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Ring</a:t>
                      </a:r>
                      <a:r>
                        <a:rPr sz="1100" spc="-7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Sets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	</a:t>
                      </a:r>
                      <a:r>
                        <a:rPr sz="1100" spc="-10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100" spc="-8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Rod</a:t>
                      </a:r>
                      <a:r>
                        <a:rPr sz="1100" spc="-7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Bearings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  <a:p>
                      <a:pPr marL="141605" indent="-69850">
                        <a:lnSpc>
                          <a:spcPct val="100000"/>
                        </a:lnSpc>
                        <a:buChar char="-"/>
                        <a:tabLst>
                          <a:tab pos="141605" algn="l"/>
                          <a:tab pos="986155" algn="l"/>
                        </a:tabLst>
                      </a:pPr>
                      <a:r>
                        <a:rPr sz="11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Piston</a:t>
                      </a:r>
                      <a:r>
                        <a:rPr sz="1100" spc="-10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Pins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	</a:t>
                      </a:r>
                      <a:r>
                        <a:rPr sz="1100" spc="-10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100" spc="-7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Main</a:t>
                      </a:r>
                      <a:r>
                        <a:rPr sz="1100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Bearings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  <a:p>
                      <a:pPr marL="141605" indent="-69850">
                        <a:lnSpc>
                          <a:spcPct val="100000"/>
                        </a:lnSpc>
                        <a:buChar char="-"/>
                        <a:tabLst>
                          <a:tab pos="141605" algn="l"/>
                          <a:tab pos="986155" algn="l"/>
                        </a:tabLst>
                      </a:pP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Retainers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	</a:t>
                      </a:r>
                      <a:r>
                        <a:rPr sz="1100" spc="-10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2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Inframe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14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Gasket</a:t>
                      </a:r>
                      <a:r>
                        <a:rPr sz="11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Kit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  <a:p>
                      <a:pPr marL="141605" indent="-69850">
                        <a:lnSpc>
                          <a:spcPct val="100000"/>
                        </a:lnSpc>
                        <a:buChar char="-"/>
                        <a:tabLst>
                          <a:tab pos="141605" algn="l"/>
                          <a:tab pos="986155" algn="l"/>
                        </a:tabLst>
                      </a:pP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Liners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	</a:t>
                      </a:r>
                      <a:r>
                        <a:rPr sz="1100" spc="-10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100" spc="-7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Rod</a:t>
                      </a:r>
                      <a:r>
                        <a:rPr sz="1100" spc="-7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14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&amp;</a:t>
                      </a:r>
                      <a:r>
                        <a:rPr sz="1100" spc="-7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Main</a:t>
                      </a:r>
                      <a:r>
                        <a:rPr sz="1100" spc="-7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Bolts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02870" marR="681990" indent="-31115">
                        <a:lnSpc>
                          <a:spcPct val="100000"/>
                        </a:lnSpc>
                      </a:pPr>
                      <a:r>
                        <a:rPr sz="1100" spc="-114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(Re-</a:t>
                      </a:r>
                      <a:r>
                        <a:rPr sz="1100" spc="-10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ring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14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kit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same</a:t>
                      </a:r>
                      <a:r>
                        <a:rPr sz="11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as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above, </a:t>
                      </a:r>
                      <a:r>
                        <a:rPr sz="1100" spc="-13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but</a:t>
                      </a:r>
                      <a:r>
                        <a:rPr sz="1100" spc="-9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b="1" spc="-3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no</a:t>
                      </a:r>
                      <a:r>
                        <a:rPr sz="1100" b="1" spc="-5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231F20"/>
                          </a:solidFill>
                          <a:latin typeface="Calibri"/>
                          <a:cs typeface="Calibri"/>
                        </a:rPr>
                        <a:t>pistons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).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R w="12700">
                      <a:solidFill>
                        <a:srgbClr val="231F20"/>
                      </a:solidFill>
                      <a:prstDash val="solid"/>
                    </a:lnR>
                    <a:lnB w="19050">
                      <a:solidFill>
                        <a:srgbClr val="231F20"/>
                      </a:solidFill>
                      <a:prstDash val="solid"/>
                    </a:lnB>
                    <a:solidFill>
                      <a:srgbClr val="D4EAD2">
                        <a:alpha val="50000"/>
                      </a:srgbClr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1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Model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2E3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825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231F20"/>
                      </a:solidFill>
                      <a:prstDash val="solid"/>
                    </a:lnR>
                    <a:lnB w="19050">
                      <a:solidFill>
                        <a:srgbClr val="231F20"/>
                      </a:solidFill>
                      <a:prstDash val="solid"/>
                    </a:lnB>
                    <a:solidFill>
                      <a:srgbClr val="D4EAD2">
                        <a:alpha val="50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100" b="1" spc="-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EPA</a:t>
                      </a:r>
                      <a:r>
                        <a:rPr sz="1100" b="1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07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  <a:solidFill>
                      <a:srgbClr val="E2E3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100" b="1" spc="-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EPA</a:t>
                      </a:r>
                      <a:r>
                        <a:rPr sz="1100" b="1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  <a:solidFill>
                      <a:srgbClr val="E2E3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GHG </a:t>
                      </a:r>
                      <a:r>
                        <a:rPr sz="11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  <a:solidFill>
                      <a:srgbClr val="E2E3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GHG </a:t>
                      </a:r>
                      <a:r>
                        <a:rPr sz="11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17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  <a:solidFill>
                      <a:srgbClr val="E2E3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100" b="1" spc="-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EPA</a:t>
                      </a:r>
                      <a:r>
                        <a:rPr sz="1100" b="1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07</a:t>
                      </a:r>
                      <a:r>
                        <a:rPr sz="11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Export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  <a:solidFill>
                      <a:srgbClr val="E2E3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1405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231F20"/>
                      </a:solidFill>
                      <a:prstDash val="solid"/>
                    </a:lnR>
                    <a:lnB w="19050">
                      <a:solidFill>
                        <a:srgbClr val="231F20"/>
                      </a:solidFill>
                      <a:prstDash val="solid"/>
                    </a:lnB>
                    <a:solidFill>
                      <a:srgbClr val="D4EAD2">
                        <a:alpha val="50000"/>
                      </a:srgb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67970">
                        <a:lnSpc>
                          <a:spcPct val="100000"/>
                        </a:lnSpc>
                      </a:pP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472900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  <a:p>
                      <a:pPr marL="267970">
                        <a:lnSpc>
                          <a:spcPct val="100000"/>
                        </a:lnSpc>
                      </a:pP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472901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  <a:p>
                      <a:pPr marL="267970">
                        <a:lnSpc>
                          <a:spcPct val="100000"/>
                        </a:lnSpc>
                      </a:pP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472902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55270">
                        <a:lnSpc>
                          <a:spcPct val="100000"/>
                        </a:lnSpc>
                      </a:pP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472903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  <a:p>
                      <a:pPr marL="255270">
                        <a:lnSpc>
                          <a:spcPct val="100000"/>
                        </a:lnSpc>
                      </a:pP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472904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  <a:p>
                      <a:pPr marL="255270">
                        <a:lnSpc>
                          <a:spcPct val="100000"/>
                        </a:lnSpc>
                      </a:pP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472905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80670">
                        <a:lnSpc>
                          <a:spcPct val="100000"/>
                        </a:lnSpc>
                      </a:pP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472906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  <a:p>
                      <a:pPr marL="280670">
                        <a:lnSpc>
                          <a:spcPct val="100000"/>
                        </a:lnSpc>
                      </a:pP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472909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472910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38455">
                        <a:lnSpc>
                          <a:spcPct val="100000"/>
                        </a:lnSpc>
                      </a:pP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472907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  <a:p>
                      <a:pPr marL="338455">
                        <a:lnSpc>
                          <a:spcPct val="100000"/>
                        </a:lnSpc>
                      </a:pP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472908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825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1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Description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  <a:solidFill>
                      <a:srgbClr val="E2E3E4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1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QTY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  <a:solidFill>
                      <a:srgbClr val="E2E3E4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Part</a:t>
                      </a:r>
                      <a:r>
                        <a:rPr sz="11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Number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  <a:solidFill>
                      <a:srgbClr val="E2E3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1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Re</a:t>
                      </a:r>
                      <a:r>
                        <a:rPr sz="1000" spc="-6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9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Ring</a:t>
                      </a: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Kit</a:t>
                      </a: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10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Composite</a:t>
                      </a: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Oil</a:t>
                      </a: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Pan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8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MCIFDD15-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012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8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MCIFDD15-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022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8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MCIFDD15-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032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8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MCIFDD15-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032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8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MCIFDD15-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032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1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Inframe</a:t>
                      </a: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Kit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10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Composite</a:t>
                      </a: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Oil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Pan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9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MCIF2317-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012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9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MCIF2317-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022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9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MCIF2317-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032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9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MCIF2817-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032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9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MCIF2317-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032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1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Inframe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Kit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114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Aluminum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Oil</a:t>
                      </a:r>
                      <a:r>
                        <a:rPr sz="1000" spc="-4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Pan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9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MCIF2317-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062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9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MCIF2317-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052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9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MCIF2317-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042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9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MCIF2817-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042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9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MCIF2317-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042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Piston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Kit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1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Friction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Welded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6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A4720302317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A4720302317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A4720302317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A4720302817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A4720302317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0825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9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Ring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Set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6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A4720300424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A4720300424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71727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71727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7172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9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Ring</a:t>
                      </a: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8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Set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1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Friction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10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Welded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Piston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6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A4720300624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A4720300624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A4720300624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A4720300624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A4720300624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0825">
                <a:tc>
                  <a:txBody>
                    <a:bodyPr/>
                    <a:lstStyle/>
                    <a:p>
                      <a:pPr marL="5651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114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Liner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Kit</a:t>
                      </a:r>
                      <a:r>
                        <a:rPr sz="1000" spc="-4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000" spc="-4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8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Non-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APR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6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A4720111810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A4720111810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71727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71727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7172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5651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114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Liner</a:t>
                      </a: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Kit</a:t>
                      </a: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APR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6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71727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717275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A4720111910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A4720111910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A4720111910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676133"/>
            <a:ext cx="7772400" cy="609612"/>
          </a:xfrm>
          <a:prstGeom prst="rect">
            <a:avLst/>
          </a:prstGeom>
        </p:spPr>
      </p:pic>
      <p:sp>
        <p:nvSpPr>
          <p:cNvPr id="11" name="object 11" descr="$PPTXTitle"/>
          <p:cNvSpPr txBox="1">
            <a:spLocks noGrp="1"/>
          </p:cNvSpPr>
          <p:nvPr>
            <p:ph type="title"/>
          </p:nvPr>
        </p:nvSpPr>
        <p:spPr>
          <a:xfrm>
            <a:off x="444500" y="1730120"/>
            <a:ext cx="19418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59" dirty="0"/>
              <a:t>ENGINE</a:t>
            </a:r>
            <a:r>
              <a:rPr spc="-85" dirty="0"/>
              <a:t> </a:t>
            </a:r>
            <a:r>
              <a:rPr spc="-365" dirty="0"/>
              <a:t>KITS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" y="0"/>
            <a:ext cx="7772384" cy="10058400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57200" y="1270942"/>
          <a:ext cx="6946900" cy="47764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8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9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1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9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87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249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50825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2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Description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  <a:solidFill>
                      <a:srgbClr val="E2E3E4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2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QTY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  <a:solidFill>
                      <a:srgbClr val="E2E3E4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2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Part</a:t>
                      </a:r>
                      <a:r>
                        <a:rPr sz="12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Number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  <a:solidFill>
                      <a:srgbClr val="E2E3E4"/>
                    </a:solidFill>
                  </a:tcPr>
                </a:tc>
                <a:tc rowSpan="1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2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Description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  <a:solidFill>
                      <a:srgbClr val="E2E3E4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2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QTY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  <a:solidFill>
                      <a:srgbClr val="E2E3E4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2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Part</a:t>
                      </a:r>
                      <a:r>
                        <a:rPr sz="12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Number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  <a:solidFill>
                      <a:srgbClr val="E2E3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100" spc="-10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Bearing</a:t>
                      </a:r>
                      <a:r>
                        <a:rPr sz="1100" spc="-7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0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100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2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Con</a:t>
                      </a:r>
                      <a:r>
                        <a:rPr sz="1100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Rod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231F20"/>
                      </a:solidFill>
                      <a:prstDash val="lgDash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1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6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100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A4720300960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lgDash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lgDash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12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Valve</a:t>
                      </a:r>
                      <a:r>
                        <a:rPr sz="1100" spc="-7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14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–</a:t>
                      </a:r>
                      <a:r>
                        <a:rPr sz="1100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Intake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12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A4730500126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5651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6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Main</a:t>
                      </a:r>
                      <a:r>
                        <a:rPr sz="11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Bearing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lgDash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7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A4720300240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lgDash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lgDash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651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12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Valve</a:t>
                      </a:r>
                      <a:r>
                        <a:rPr sz="1100" spc="-7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14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–</a:t>
                      </a:r>
                      <a:r>
                        <a:rPr sz="1100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Exhaust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12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A4730500127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825">
                <a:tc>
                  <a:txBody>
                    <a:bodyPr/>
                    <a:lstStyle/>
                    <a:p>
                      <a:pPr marL="5651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12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Thrust</a:t>
                      </a:r>
                      <a:r>
                        <a:rPr sz="1100" spc="-4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Washer</a:t>
                      </a:r>
                      <a:r>
                        <a:rPr sz="1100" spc="-4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Set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lgDash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A4720300445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lgDash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lgDash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651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114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Guide</a:t>
                      </a:r>
                      <a:r>
                        <a:rPr sz="1100" spc="-9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14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–</a:t>
                      </a:r>
                      <a:r>
                        <a:rPr sz="1100" spc="-9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Valve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12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A4720531130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5651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1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Retainer</a:t>
                      </a:r>
                      <a:r>
                        <a:rPr sz="1100" spc="-7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0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100" spc="-7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Piston</a:t>
                      </a:r>
                      <a:r>
                        <a:rPr sz="1100" spc="-7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Pin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lgDash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12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A4729940241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lgDash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lgDash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651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7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Seal</a:t>
                      </a:r>
                      <a:r>
                        <a:rPr sz="1100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14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–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2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Valve</a:t>
                      </a:r>
                      <a:r>
                        <a:rPr sz="1100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Stem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24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A4700530158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825">
                <a:tc>
                  <a:txBody>
                    <a:bodyPr/>
                    <a:lstStyle/>
                    <a:p>
                      <a:pPr marL="5651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1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Connecting</a:t>
                      </a:r>
                      <a:r>
                        <a:rPr sz="11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Rod</a:t>
                      </a:r>
                      <a:r>
                        <a:rPr sz="11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Bushing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lgDash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6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MCB7150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lgDash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lgDash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651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13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Lock</a:t>
                      </a:r>
                      <a:r>
                        <a:rPr sz="1100" spc="-8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14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–</a:t>
                      </a:r>
                      <a:r>
                        <a:rPr sz="1100" spc="-7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Valve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48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A4720530026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5588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10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Bolt</a:t>
                      </a:r>
                      <a:r>
                        <a:rPr sz="1100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0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100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0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Cooling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Nozzle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lgDash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6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6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N000000004795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lgDash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lgDash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1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Injector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Tube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6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A4720780273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0825">
                <a:tc>
                  <a:txBody>
                    <a:bodyPr/>
                    <a:lstStyle/>
                    <a:p>
                      <a:pPr marL="5588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114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Nozzle</a:t>
                      </a:r>
                      <a:r>
                        <a:rPr sz="1100" spc="-7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0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100" spc="-7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Piston</a:t>
                      </a:r>
                      <a:r>
                        <a:rPr sz="1100" spc="-7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Cooling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lgDash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6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A4721800043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lgDash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lgDash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7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Seal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9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Ring</a:t>
                      </a:r>
                      <a:r>
                        <a:rPr sz="11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0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1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Injector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Tube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6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A0249976445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5588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10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Bolt</a:t>
                      </a:r>
                      <a:r>
                        <a:rPr sz="1100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0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Connecting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Rod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lgDash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12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A4720380071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lgDash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lgDash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9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Spring</a:t>
                      </a:r>
                      <a:r>
                        <a:rPr sz="11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14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–</a:t>
                      </a:r>
                      <a:r>
                        <a:rPr sz="11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14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Intake</a:t>
                      </a:r>
                      <a:r>
                        <a:rPr sz="11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Valve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12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A4720530420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5588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10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Oil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2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Pan</a:t>
                      </a:r>
                      <a:r>
                        <a:rPr sz="11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7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Seal</a:t>
                      </a:r>
                      <a:r>
                        <a:rPr sz="11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14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Composite</a:t>
                      </a:r>
                      <a:r>
                        <a:rPr sz="11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pan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lgDash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A4720140322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lgDash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lgDash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9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Spring</a:t>
                      </a:r>
                      <a:r>
                        <a:rPr sz="11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14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–</a:t>
                      </a:r>
                      <a:r>
                        <a:rPr sz="11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Exhaust</a:t>
                      </a:r>
                      <a:r>
                        <a:rPr sz="11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Valve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12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A4720530520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0825">
                <a:tc>
                  <a:txBody>
                    <a:bodyPr/>
                    <a:lstStyle/>
                    <a:p>
                      <a:pPr marL="5588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10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Oil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2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Pan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14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Gasket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2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Aluminum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Pan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lgDash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A4720140022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lgDash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lgDash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1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Injector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0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Installation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Kit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6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A4600700887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5588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10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Collar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9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Screw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Pan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lgDash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18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A4720140583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lgDash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rowSpan="8"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lgDash"/>
                    </a:lnL>
                  </a:tcPr>
                </a:tc>
                <a:tc rowSpan="8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8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8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13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Front</a:t>
                      </a:r>
                      <a:r>
                        <a:rPr sz="1100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0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Oil</a:t>
                      </a:r>
                      <a:r>
                        <a:rPr sz="11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Seal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lgDash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A0169970646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lgDash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lgDash"/>
                    </a:ln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114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Rear</a:t>
                      </a:r>
                      <a:r>
                        <a:rPr sz="1100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0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Oil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Seal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lgDash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A0159974946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lgDash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lgDash"/>
                    </a:ln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1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Gear</a:t>
                      </a:r>
                      <a:r>
                        <a:rPr sz="11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0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Drive</a:t>
                      </a:r>
                      <a:r>
                        <a:rPr sz="11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Seal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lgDash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A4729970845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lgDash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lgDash"/>
                    </a:ln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0825"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10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Oil</a:t>
                      </a:r>
                      <a:r>
                        <a:rPr sz="1100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Cooler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lgDash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A4721800965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lgDash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lgDash"/>
                    </a:ln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1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Water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4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Pump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(pump</a:t>
                      </a:r>
                      <a:r>
                        <a:rPr sz="1100" spc="-6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only)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lgDash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A4722000401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lgDash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lgDash"/>
                    </a:ln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1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Water</a:t>
                      </a:r>
                      <a:r>
                        <a:rPr sz="1100" spc="-4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4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Pump</a:t>
                      </a:r>
                      <a:r>
                        <a:rPr sz="1100" spc="-4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2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(Variable</a:t>
                      </a:r>
                      <a:r>
                        <a:rPr sz="1100" spc="-4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Speed)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lgDash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A4712000901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lgDash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lgDash"/>
                    </a:ln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12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Head</a:t>
                      </a:r>
                      <a:r>
                        <a:rPr sz="1100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Bolt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lgDash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38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6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A4720160169</a:t>
                      </a:r>
                      <a:endParaRPr sz="1100">
                        <a:latin typeface="Trebuchet MS"/>
                        <a:cs typeface="Trebuchet MS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lgDash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lgDash"/>
                    </a:ln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477519" y="7859590"/>
            <a:ext cx="2164080" cy="1561465"/>
          </a:xfrm>
          <a:custGeom>
            <a:avLst/>
            <a:gdLst/>
            <a:ahLst/>
            <a:cxnLst/>
            <a:rect l="l" t="t" r="r" b="b"/>
            <a:pathLst>
              <a:path w="2164080" h="1561465">
                <a:moveTo>
                  <a:pt x="2049780" y="0"/>
                </a:moveTo>
                <a:lnTo>
                  <a:pt x="114300" y="0"/>
                </a:lnTo>
                <a:lnTo>
                  <a:pt x="69806" y="8981"/>
                </a:lnTo>
                <a:lnTo>
                  <a:pt x="33475" y="33475"/>
                </a:lnTo>
                <a:lnTo>
                  <a:pt x="8981" y="69806"/>
                </a:lnTo>
                <a:lnTo>
                  <a:pt x="0" y="114299"/>
                </a:lnTo>
                <a:lnTo>
                  <a:pt x="0" y="1446974"/>
                </a:lnTo>
                <a:lnTo>
                  <a:pt x="8981" y="1491462"/>
                </a:lnTo>
                <a:lnTo>
                  <a:pt x="33475" y="1527794"/>
                </a:lnTo>
                <a:lnTo>
                  <a:pt x="69806" y="1552291"/>
                </a:lnTo>
                <a:lnTo>
                  <a:pt x="114300" y="1561274"/>
                </a:lnTo>
                <a:lnTo>
                  <a:pt x="2049780" y="1561274"/>
                </a:lnTo>
                <a:lnTo>
                  <a:pt x="2094273" y="1552291"/>
                </a:lnTo>
                <a:lnTo>
                  <a:pt x="2130604" y="1527794"/>
                </a:lnTo>
                <a:lnTo>
                  <a:pt x="2155098" y="1491462"/>
                </a:lnTo>
                <a:lnTo>
                  <a:pt x="2164080" y="1446974"/>
                </a:lnTo>
                <a:lnTo>
                  <a:pt x="2164080" y="114299"/>
                </a:lnTo>
                <a:lnTo>
                  <a:pt x="2155098" y="69806"/>
                </a:lnTo>
                <a:lnTo>
                  <a:pt x="2130604" y="33475"/>
                </a:lnTo>
                <a:lnTo>
                  <a:pt x="2094273" y="8981"/>
                </a:lnTo>
                <a:lnTo>
                  <a:pt x="2049780" y="0"/>
                </a:lnTo>
                <a:close/>
              </a:path>
            </a:pathLst>
          </a:custGeom>
          <a:solidFill>
            <a:srgbClr val="D4EAD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97662" y="7952384"/>
            <a:ext cx="1215390" cy="136652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84150" marR="261620" indent="-171450">
              <a:lnSpc>
                <a:spcPts val="1400"/>
              </a:lnSpc>
              <a:spcBef>
                <a:spcPts val="280"/>
              </a:spcBef>
              <a:buChar char="•"/>
              <a:tabLst>
                <a:tab pos="184150" algn="l"/>
                <a:tab pos="186055" algn="l"/>
              </a:tabLst>
            </a:pPr>
            <a:r>
              <a:rPr sz="1300" b="1" dirty="0">
                <a:solidFill>
                  <a:srgbClr val="231F20"/>
                </a:solidFill>
                <a:latin typeface="Calibri"/>
                <a:cs typeface="Calibri"/>
              </a:rPr>
              <a:t>	Brand</a:t>
            </a:r>
            <a:r>
              <a:rPr sz="1300" b="1" spc="-7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b="1" spc="-25" dirty="0">
                <a:solidFill>
                  <a:srgbClr val="231F20"/>
                </a:solidFill>
                <a:latin typeface="Calibri"/>
                <a:cs typeface="Calibri"/>
              </a:rPr>
              <a:t>New </a:t>
            </a:r>
            <a:r>
              <a:rPr sz="1300" b="1" spc="-10" dirty="0">
                <a:solidFill>
                  <a:srgbClr val="231F20"/>
                </a:solidFill>
                <a:latin typeface="Calibri"/>
                <a:cs typeface="Calibri"/>
              </a:rPr>
              <a:t>Castings</a:t>
            </a:r>
            <a:endParaRPr sz="1300">
              <a:latin typeface="Calibri"/>
              <a:cs typeface="Calibri"/>
            </a:endParaRPr>
          </a:p>
          <a:p>
            <a:pPr marL="184150" marR="5080" indent="-171450">
              <a:lnSpc>
                <a:spcPts val="1400"/>
              </a:lnSpc>
              <a:spcBef>
                <a:spcPts val="1000"/>
              </a:spcBef>
              <a:buChar char="•"/>
              <a:tabLst>
                <a:tab pos="184150" algn="l"/>
                <a:tab pos="186055" algn="l"/>
              </a:tabLst>
            </a:pPr>
            <a:r>
              <a:rPr sz="1300" b="1" dirty="0">
                <a:solidFill>
                  <a:srgbClr val="231F20"/>
                </a:solidFill>
                <a:latin typeface="Calibri"/>
                <a:cs typeface="Calibri"/>
              </a:rPr>
              <a:t>	No</a:t>
            </a:r>
            <a:r>
              <a:rPr sz="1300" b="1" spc="-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231F20"/>
                </a:solidFill>
                <a:latin typeface="Calibri"/>
                <a:cs typeface="Calibri"/>
              </a:rPr>
              <a:t>Core</a:t>
            </a:r>
            <a:r>
              <a:rPr sz="1300" b="1" spc="-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b="1" spc="-55" dirty="0">
                <a:solidFill>
                  <a:srgbClr val="231F20"/>
                </a:solidFill>
                <a:latin typeface="Calibri"/>
                <a:cs typeface="Calibri"/>
              </a:rPr>
              <a:t>Return </a:t>
            </a:r>
            <a:r>
              <a:rPr sz="1300" b="1" spc="-10" dirty="0">
                <a:solidFill>
                  <a:srgbClr val="231F20"/>
                </a:solidFill>
                <a:latin typeface="Calibri"/>
                <a:cs typeface="Calibri"/>
              </a:rPr>
              <a:t>Required</a:t>
            </a:r>
            <a:endParaRPr sz="1300">
              <a:latin typeface="Calibri"/>
              <a:cs typeface="Calibri"/>
            </a:endParaRPr>
          </a:p>
          <a:p>
            <a:pPr marL="184150" marR="402590" indent="-171450">
              <a:lnSpc>
                <a:spcPts val="1400"/>
              </a:lnSpc>
              <a:spcBef>
                <a:spcPts val="1000"/>
              </a:spcBef>
              <a:buChar char="•"/>
              <a:tabLst>
                <a:tab pos="184150" algn="l"/>
                <a:tab pos="186055" algn="l"/>
              </a:tabLst>
            </a:pPr>
            <a:r>
              <a:rPr sz="1300" b="1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r>
              <a:rPr sz="1300" b="1" spc="-40" dirty="0">
                <a:solidFill>
                  <a:srgbClr val="231F20"/>
                </a:solidFill>
                <a:latin typeface="Calibri"/>
                <a:cs typeface="Calibri"/>
              </a:rPr>
              <a:t>One</a:t>
            </a:r>
            <a:r>
              <a:rPr sz="1300" b="1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300" b="1" spc="-20" dirty="0">
                <a:solidFill>
                  <a:srgbClr val="231F20"/>
                </a:solidFill>
                <a:latin typeface="Calibri"/>
                <a:cs typeface="Calibri"/>
              </a:rPr>
              <a:t>Year </a:t>
            </a:r>
            <a:r>
              <a:rPr sz="1300" b="1" spc="-45" dirty="0">
                <a:solidFill>
                  <a:srgbClr val="231F20"/>
                </a:solidFill>
                <a:latin typeface="Calibri"/>
                <a:cs typeface="Calibri"/>
              </a:rPr>
              <a:t>Warranty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2119" y="6959396"/>
            <a:ext cx="685927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Interstate-</a:t>
            </a:r>
            <a:r>
              <a:rPr sz="1100" spc="-120" dirty="0">
                <a:solidFill>
                  <a:srgbClr val="231F20"/>
                </a:solidFill>
                <a:latin typeface="Trebuchet MS"/>
                <a:cs typeface="Trebuchet MS"/>
              </a:rPr>
              <a:t>McBee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has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80" dirty="0">
                <a:solidFill>
                  <a:srgbClr val="231F20"/>
                </a:solidFill>
                <a:latin typeface="Trebuchet MS"/>
                <a:cs typeface="Trebuchet MS"/>
              </a:rPr>
              <a:t>also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25" dirty="0">
                <a:solidFill>
                  <a:srgbClr val="231F20"/>
                </a:solidFill>
                <a:latin typeface="Trebuchet MS"/>
                <a:cs typeface="Trebuchet MS"/>
              </a:rPr>
              <a:t>recently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20" dirty="0">
                <a:solidFill>
                  <a:srgbClr val="231F20"/>
                </a:solidFill>
                <a:latin typeface="Trebuchet MS"/>
                <a:cs typeface="Trebuchet MS"/>
              </a:rPr>
              <a:t>added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14" dirty="0">
                <a:solidFill>
                  <a:srgbClr val="231F20"/>
                </a:solidFill>
                <a:latin typeface="Trebuchet MS"/>
                <a:cs typeface="Trebuchet MS"/>
              </a:rPr>
              <a:t>new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5" dirty="0">
                <a:solidFill>
                  <a:srgbClr val="231F20"/>
                </a:solidFill>
                <a:latin typeface="Trebuchet MS"/>
                <a:cs typeface="Trebuchet MS"/>
              </a:rPr>
              <a:t>line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5" dirty="0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30" dirty="0">
                <a:solidFill>
                  <a:srgbClr val="231F20"/>
                </a:solidFill>
                <a:latin typeface="Trebuchet MS"/>
                <a:cs typeface="Trebuchet MS"/>
              </a:rPr>
              <a:t>replacement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14" dirty="0">
                <a:solidFill>
                  <a:srgbClr val="231F20"/>
                </a:solidFill>
                <a:latin typeface="Trebuchet MS"/>
                <a:cs typeface="Trebuchet MS"/>
              </a:rPr>
              <a:t>cylinder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5" dirty="0">
                <a:solidFill>
                  <a:srgbClr val="231F20"/>
                </a:solidFill>
                <a:latin typeface="Trebuchet MS"/>
                <a:cs typeface="Trebuchet MS"/>
              </a:rPr>
              <a:t>heads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14" dirty="0">
                <a:solidFill>
                  <a:srgbClr val="231F20"/>
                </a:solidFill>
                <a:latin typeface="Trebuchet MS"/>
                <a:cs typeface="Trebuchet MS"/>
              </a:rPr>
              <a:t>for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10" dirty="0">
                <a:solidFill>
                  <a:srgbClr val="231F20"/>
                </a:solidFill>
                <a:latin typeface="Trebuchet MS"/>
                <a:cs typeface="Trebuchet MS"/>
              </a:rPr>
              <a:t>Detroit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Diesel®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75" dirty="0">
                <a:solidFill>
                  <a:srgbClr val="231F20"/>
                </a:solidFill>
                <a:latin typeface="Trebuchet MS"/>
                <a:cs typeface="Trebuchet MS"/>
              </a:rPr>
              <a:t>DD15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10" dirty="0">
                <a:solidFill>
                  <a:srgbClr val="231F20"/>
                </a:solidFill>
                <a:latin typeface="Trebuchet MS"/>
                <a:cs typeface="Trebuchet MS"/>
              </a:rPr>
              <a:t>applications.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These </a:t>
            </a:r>
            <a:r>
              <a:rPr sz="1100" spc="-105" dirty="0">
                <a:solidFill>
                  <a:srgbClr val="231F20"/>
                </a:solidFill>
                <a:latin typeface="Trebuchet MS"/>
                <a:cs typeface="Trebuchet MS"/>
              </a:rPr>
              <a:t>precision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25" dirty="0">
                <a:solidFill>
                  <a:srgbClr val="231F20"/>
                </a:solidFill>
                <a:latin typeface="Trebuchet MS"/>
                <a:cs typeface="Trebuchet MS"/>
              </a:rPr>
              <a:t>machined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5" dirty="0">
                <a:solidFill>
                  <a:srgbClr val="231F20"/>
                </a:solidFill>
                <a:latin typeface="Trebuchet MS"/>
                <a:cs typeface="Trebuchet MS"/>
              </a:rPr>
              <a:t>heads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14" dirty="0">
                <a:solidFill>
                  <a:srgbClr val="231F20"/>
                </a:solidFill>
                <a:latin typeface="Trebuchet MS"/>
                <a:cs typeface="Trebuchet MS"/>
              </a:rPr>
              <a:t>arrive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10" dirty="0">
                <a:solidFill>
                  <a:srgbClr val="231F20"/>
                </a:solidFill>
                <a:latin typeface="Trebuchet MS"/>
                <a:cs typeface="Trebuchet MS"/>
              </a:rPr>
              <a:t>loaded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10" dirty="0">
                <a:solidFill>
                  <a:srgbClr val="231F20"/>
                </a:solidFill>
                <a:latin typeface="Trebuchet MS"/>
                <a:cs typeface="Trebuchet MS"/>
              </a:rPr>
              <a:t>with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14" dirty="0">
                <a:solidFill>
                  <a:srgbClr val="231F20"/>
                </a:solidFill>
                <a:latin typeface="Trebuchet MS"/>
                <a:cs typeface="Trebuchet MS"/>
              </a:rPr>
              <a:t>new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14" dirty="0">
                <a:solidFill>
                  <a:srgbClr val="231F20"/>
                </a:solidFill>
                <a:latin typeface="Trebuchet MS"/>
                <a:cs typeface="Trebuchet MS"/>
              </a:rPr>
              <a:t>intake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20" dirty="0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10" dirty="0">
                <a:solidFill>
                  <a:srgbClr val="231F20"/>
                </a:solidFill>
                <a:latin typeface="Trebuchet MS"/>
                <a:cs typeface="Trebuchet MS"/>
              </a:rPr>
              <a:t>exhaust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5" dirty="0">
                <a:solidFill>
                  <a:srgbClr val="231F20"/>
                </a:solidFill>
                <a:latin typeface="Trebuchet MS"/>
                <a:cs typeface="Trebuchet MS"/>
              </a:rPr>
              <a:t>valves,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10" dirty="0">
                <a:solidFill>
                  <a:srgbClr val="231F20"/>
                </a:solidFill>
                <a:latin typeface="Trebuchet MS"/>
                <a:cs typeface="Trebuchet MS"/>
              </a:rPr>
              <a:t>valve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springs,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10" dirty="0">
                <a:solidFill>
                  <a:srgbClr val="231F20"/>
                </a:solidFill>
                <a:latin typeface="Trebuchet MS"/>
                <a:cs typeface="Trebuchet MS"/>
              </a:rPr>
              <a:t>valve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5" dirty="0">
                <a:solidFill>
                  <a:srgbClr val="231F20"/>
                </a:solidFill>
                <a:latin typeface="Trebuchet MS"/>
                <a:cs typeface="Trebuchet MS"/>
              </a:rPr>
              <a:t>guides,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20" dirty="0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25" dirty="0">
                <a:solidFill>
                  <a:srgbClr val="231F20"/>
                </a:solidFill>
                <a:latin typeface="Trebuchet MS"/>
                <a:cs typeface="Trebuchet MS"/>
              </a:rPr>
              <a:t>injector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20" dirty="0">
                <a:solidFill>
                  <a:srgbClr val="231F20"/>
                </a:solidFill>
                <a:latin typeface="Trebuchet MS"/>
                <a:cs typeface="Trebuchet MS"/>
              </a:rPr>
              <a:t>tubes.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Use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sz="1100" spc="5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10" dirty="0">
                <a:solidFill>
                  <a:srgbClr val="231F20"/>
                </a:solidFill>
                <a:latin typeface="Trebuchet MS"/>
                <a:cs typeface="Trebuchet MS"/>
              </a:rPr>
              <a:t>QR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25" dirty="0">
                <a:solidFill>
                  <a:srgbClr val="231F20"/>
                </a:solidFill>
                <a:latin typeface="Trebuchet MS"/>
                <a:cs typeface="Trebuchet MS"/>
              </a:rPr>
              <a:t>code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5" dirty="0">
                <a:solidFill>
                  <a:srgbClr val="231F20"/>
                </a:solidFill>
                <a:latin typeface="Trebuchet MS"/>
                <a:cs typeface="Trebuchet MS"/>
              </a:rPr>
              <a:t>below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25" dirty="0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access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30" dirty="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5" dirty="0">
                <a:solidFill>
                  <a:srgbClr val="231F20"/>
                </a:solidFill>
                <a:latin typeface="Trebuchet MS"/>
                <a:cs typeface="Trebuchet MS"/>
              </a:rPr>
              <a:t>full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25" dirty="0">
                <a:solidFill>
                  <a:srgbClr val="231F20"/>
                </a:solidFill>
                <a:latin typeface="Trebuchet MS"/>
                <a:cs typeface="Trebuchet MS"/>
              </a:rPr>
              <a:t>flyer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14" dirty="0">
                <a:solidFill>
                  <a:srgbClr val="231F20"/>
                </a:solidFill>
                <a:latin typeface="Trebuchet MS"/>
                <a:cs typeface="Trebuchet MS"/>
              </a:rPr>
              <a:t>for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5" dirty="0">
                <a:solidFill>
                  <a:srgbClr val="231F20"/>
                </a:solidFill>
                <a:latin typeface="Trebuchet MS"/>
                <a:cs typeface="Trebuchet MS"/>
              </a:rPr>
              <a:t>full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25" dirty="0">
                <a:solidFill>
                  <a:srgbClr val="231F20"/>
                </a:solidFill>
                <a:latin typeface="Trebuchet MS"/>
                <a:cs typeface="Trebuchet MS"/>
              </a:rPr>
              <a:t>part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40" dirty="0">
                <a:solidFill>
                  <a:srgbClr val="231F20"/>
                </a:solidFill>
                <a:latin typeface="Trebuchet MS"/>
                <a:cs typeface="Trebuchet MS"/>
              </a:rPr>
              <a:t>number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listing,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shipping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20" dirty="0">
                <a:solidFill>
                  <a:srgbClr val="231F20"/>
                </a:solidFill>
                <a:latin typeface="Trebuchet MS"/>
                <a:cs typeface="Trebuchet MS"/>
              </a:rPr>
              <a:t>information,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20" dirty="0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40" dirty="0">
                <a:solidFill>
                  <a:srgbClr val="231F20"/>
                </a:solidFill>
                <a:latin typeface="Trebuchet MS"/>
                <a:cs typeface="Trebuchet MS"/>
              </a:rPr>
              <a:t>more.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Supply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 is </a:t>
            </a:r>
            <a:r>
              <a:rPr sz="1100" spc="-120" dirty="0">
                <a:solidFill>
                  <a:srgbClr val="231F20"/>
                </a:solidFill>
                <a:latin typeface="Trebuchet MS"/>
                <a:cs typeface="Trebuchet MS"/>
              </a:rPr>
              <a:t>limited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70" dirty="0">
                <a:solidFill>
                  <a:srgbClr val="231F20"/>
                </a:solidFill>
                <a:latin typeface="Trebuchet MS"/>
                <a:cs typeface="Trebuchet MS"/>
              </a:rPr>
              <a:t>so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25" dirty="0">
                <a:solidFill>
                  <a:srgbClr val="231F20"/>
                </a:solidFill>
                <a:latin typeface="Trebuchet MS"/>
                <a:cs typeface="Trebuchet MS"/>
              </a:rPr>
              <a:t>order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in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5" dirty="0">
                <a:solidFill>
                  <a:srgbClr val="231F20"/>
                </a:solidFill>
                <a:latin typeface="Trebuchet MS"/>
                <a:cs typeface="Trebuchet MS"/>
              </a:rPr>
              <a:t>advance.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984248" y="7811617"/>
            <a:ext cx="5234940" cy="1751964"/>
            <a:chOff x="1984248" y="7811617"/>
            <a:chExt cx="5234940" cy="1751964"/>
          </a:xfrm>
        </p:grpSpPr>
        <p:pic>
          <p:nvPicPr>
            <p:cNvPr id="8" name="object 8" descr="A row of metal parts with screws.  Description generated by AI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84248" y="7811617"/>
              <a:ext cx="5128056" cy="175148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108700" y="8169894"/>
              <a:ext cx="1097915" cy="1101725"/>
            </a:xfrm>
            <a:custGeom>
              <a:avLst/>
              <a:gdLst/>
              <a:ahLst/>
              <a:cxnLst/>
              <a:rect l="l" t="t" r="r" b="b"/>
              <a:pathLst>
                <a:path w="1097915" h="1101725">
                  <a:moveTo>
                    <a:pt x="983488" y="0"/>
                  </a:moveTo>
                  <a:lnTo>
                    <a:pt x="114300" y="0"/>
                  </a:lnTo>
                  <a:lnTo>
                    <a:pt x="69806" y="8981"/>
                  </a:lnTo>
                  <a:lnTo>
                    <a:pt x="33475" y="33475"/>
                  </a:lnTo>
                  <a:lnTo>
                    <a:pt x="8981" y="69806"/>
                  </a:lnTo>
                  <a:lnTo>
                    <a:pt x="0" y="114299"/>
                  </a:lnTo>
                  <a:lnTo>
                    <a:pt x="0" y="986802"/>
                  </a:lnTo>
                  <a:lnTo>
                    <a:pt x="8981" y="1031295"/>
                  </a:lnTo>
                  <a:lnTo>
                    <a:pt x="33475" y="1067627"/>
                  </a:lnTo>
                  <a:lnTo>
                    <a:pt x="69806" y="1092121"/>
                  </a:lnTo>
                  <a:lnTo>
                    <a:pt x="114300" y="1101102"/>
                  </a:lnTo>
                  <a:lnTo>
                    <a:pt x="983488" y="1101102"/>
                  </a:lnTo>
                  <a:lnTo>
                    <a:pt x="1027981" y="1092121"/>
                  </a:lnTo>
                  <a:lnTo>
                    <a:pt x="1064312" y="1067627"/>
                  </a:lnTo>
                  <a:lnTo>
                    <a:pt x="1088806" y="1031295"/>
                  </a:lnTo>
                  <a:lnTo>
                    <a:pt x="1097788" y="986802"/>
                  </a:lnTo>
                  <a:lnTo>
                    <a:pt x="1097788" y="114299"/>
                  </a:lnTo>
                  <a:lnTo>
                    <a:pt x="1088806" y="69806"/>
                  </a:lnTo>
                  <a:lnTo>
                    <a:pt x="1064312" y="33475"/>
                  </a:lnTo>
                  <a:lnTo>
                    <a:pt x="1027981" y="8981"/>
                  </a:lnTo>
                  <a:lnTo>
                    <a:pt x="9834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108700" y="8169894"/>
              <a:ext cx="1097915" cy="1101725"/>
            </a:xfrm>
            <a:custGeom>
              <a:avLst/>
              <a:gdLst/>
              <a:ahLst/>
              <a:cxnLst/>
              <a:rect l="l" t="t" r="r" b="b"/>
              <a:pathLst>
                <a:path w="1097915" h="1101725">
                  <a:moveTo>
                    <a:pt x="114300" y="0"/>
                  </a:moveTo>
                  <a:lnTo>
                    <a:pt x="69806" y="8981"/>
                  </a:lnTo>
                  <a:lnTo>
                    <a:pt x="33475" y="33475"/>
                  </a:lnTo>
                  <a:lnTo>
                    <a:pt x="8981" y="69806"/>
                  </a:lnTo>
                  <a:lnTo>
                    <a:pt x="0" y="114299"/>
                  </a:lnTo>
                  <a:lnTo>
                    <a:pt x="0" y="986802"/>
                  </a:lnTo>
                  <a:lnTo>
                    <a:pt x="8981" y="1031295"/>
                  </a:lnTo>
                  <a:lnTo>
                    <a:pt x="33475" y="1067627"/>
                  </a:lnTo>
                  <a:lnTo>
                    <a:pt x="69806" y="1092121"/>
                  </a:lnTo>
                  <a:lnTo>
                    <a:pt x="114300" y="1101102"/>
                  </a:lnTo>
                  <a:lnTo>
                    <a:pt x="983488" y="1101102"/>
                  </a:lnTo>
                  <a:lnTo>
                    <a:pt x="1027981" y="1092121"/>
                  </a:lnTo>
                  <a:lnTo>
                    <a:pt x="1064312" y="1067627"/>
                  </a:lnTo>
                  <a:lnTo>
                    <a:pt x="1088806" y="1031295"/>
                  </a:lnTo>
                  <a:lnTo>
                    <a:pt x="1097788" y="986802"/>
                  </a:lnTo>
                  <a:lnTo>
                    <a:pt x="1097788" y="114299"/>
                  </a:lnTo>
                  <a:lnTo>
                    <a:pt x="1088806" y="69806"/>
                  </a:lnTo>
                  <a:lnTo>
                    <a:pt x="1064312" y="33475"/>
                  </a:lnTo>
                  <a:lnTo>
                    <a:pt x="1027981" y="8981"/>
                  </a:lnTo>
                  <a:lnTo>
                    <a:pt x="983488" y="0"/>
                  </a:lnTo>
                  <a:lnTo>
                    <a:pt x="114300" y="0"/>
                  </a:lnTo>
                  <a:close/>
                </a:path>
              </a:pathLst>
            </a:custGeom>
            <a:ln w="254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15380" y="8265223"/>
              <a:ext cx="906271" cy="917384"/>
            </a:xfrm>
            <a:prstGeom prst="rect">
              <a:avLst/>
            </a:prstGeom>
          </p:spPr>
        </p:pic>
      </p:grpSp>
      <p:pic>
        <p:nvPicPr>
          <p:cNvPr id="12" name="object 12" descr="A collection of springs and bolts on a white background.  Description generated by AI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61891" y="4056049"/>
            <a:ext cx="3353307" cy="181897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457200"/>
            <a:ext cx="7772400" cy="609600"/>
          </a:xfrm>
          <a:prstGeom prst="rect">
            <a:avLst/>
          </a:prstGeom>
        </p:spPr>
      </p:pic>
      <p:sp>
        <p:nvSpPr>
          <p:cNvPr id="14" name="object 14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57090">
              <a:lnSpc>
                <a:spcPct val="100000"/>
              </a:lnSpc>
              <a:spcBef>
                <a:spcPts val="100"/>
              </a:spcBef>
            </a:pPr>
            <a:r>
              <a:rPr spc="-459" dirty="0"/>
              <a:t>ENGINE</a:t>
            </a:r>
            <a:r>
              <a:rPr spc="-85" dirty="0"/>
              <a:t> </a:t>
            </a:r>
            <a:r>
              <a:rPr spc="-480" dirty="0"/>
              <a:t>PARTS</a:t>
            </a:r>
          </a:p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6267424"/>
            <a:ext cx="7772400" cy="609612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4665986" y="6321403"/>
            <a:ext cx="26619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425" dirty="0">
                <a:solidFill>
                  <a:srgbClr val="FFFFFF"/>
                </a:solidFill>
                <a:latin typeface="Arial"/>
                <a:cs typeface="Arial"/>
              </a:rPr>
              <a:t>CYLINDER</a:t>
            </a:r>
            <a:r>
              <a:rPr sz="30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-515" dirty="0">
                <a:solidFill>
                  <a:srgbClr val="FFFFFF"/>
                </a:solidFill>
                <a:latin typeface="Arial"/>
                <a:cs typeface="Arial"/>
              </a:rPr>
              <a:t>HEADS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457200" y="1898931"/>
          <a:ext cx="6838949" cy="4699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8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55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50825">
                <a:tc rowSpan="3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231F20"/>
                      </a:solidFill>
                      <a:prstDash val="solid"/>
                    </a:lnR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2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Model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  <a:solidFill>
                      <a:srgbClr val="E2E3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460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231F20"/>
                      </a:solidFill>
                      <a:prstDash val="solid"/>
                    </a:lnR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2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2007-2009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  <a:solidFill>
                      <a:srgbClr val="E2E3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200" b="1" spc="-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2010-</a:t>
                      </a:r>
                      <a:r>
                        <a:rPr sz="12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2012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  <a:solidFill>
                      <a:srgbClr val="E2E3E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5654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2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2013 </a:t>
                      </a:r>
                      <a:r>
                        <a:rPr sz="12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&amp;</a:t>
                      </a:r>
                      <a:r>
                        <a:rPr sz="12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2016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  <a:solidFill>
                      <a:srgbClr val="E2E3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8710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231F20"/>
                      </a:solidFill>
                      <a:prstDash val="solid"/>
                    </a:lnR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09905" marR="502284" algn="ctr">
                        <a:lnSpc>
                          <a:spcPct val="100000"/>
                        </a:lnSpc>
                      </a:pPr>
                      <a:r>
                        <a:rPr sz="1000" spc="-8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EPA07: </a:t>
                      </a:r>
                      <a:r>
                        <a:rPr sz="10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472900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472901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472902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03555" marR="496570" algn="ctr">
                        <a:lnSpc>
                          <a:spcPct val="100000"/>
                        </a:lnSpc>
                      </a:pPr>
                      <a:r>
                        <a:rPr sz="1000" spc="-9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EPA10: </a:t>
                      </a:r>
                      <a:r>
                        <a:rPr sz="10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472903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472904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472905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984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70180" marR="162560" indent="9525">
                        <a:lnSpc>
                          <a:spcPct val="100000"/>
                        </a:lnSpc>
                      </a:pPr>
                      <a:r>
                        <a:rPr sz="1000" spc="-10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EPA10:</a:t>
                      </a:r>
                      <a:r>
                        <a:rPr sz="10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472906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  <a:p>
                      <a:pPr marL="170180">
                        <a:lnSpc>
                          <a:spcPct val="100000"/>
                        </a:lnSpc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472907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  <a:p>
                      <a:pPr marL="170180">
                        <a:lnSpc>
                          <a:spcPct val="100000"/>
                        </a:lnSpc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472908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  <a:p>
                      <a:pPr marL="170180">
                        <a:lnSpc>
                          <a:spcPct val="100000"/>
                        </a:lnSpc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402909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49225">
                        <a:lnSpc>
                          <a:spcPct val="100000"/>
                        </a:lnSpc>
                      </a:pPr>
                      <a:r>
                        <a:rPr sz="1000" spc="-12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GHG</a:t>
                      </a:r>
                      <a:r>
                        <a:rPr sz="1000" spc="-6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17: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  <a:p>
                      <a:pPr marL="170180">
                        <a:lnSpc>
                          <a:spcPct val="100000"/>
                        </a:lnSpc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472910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825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2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Description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  <a:solidFill>
                      <a:srgbClr val="E2E3E4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2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QTY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lgDash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  <a:solidFill>
                      <a:srgbClr val="E2E3E4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2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Part</a:t>
                      </a:r>
                      <a:r>
                        <a:rPr sz="12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Number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231F20"/>
                      </a:solidFill>
                      <a:prstDash val="lgDash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  <a:solidFill>
                      <a:srgbClr val="E2E3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9870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spc="-10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Gasket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8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Set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1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Inframe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10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Composite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Pan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lgDash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MCBD150012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231F20"/>
                      </a:solidFill>
                      <a:prstDash val="lgDash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MCBD150022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3651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MCBD150032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10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Gasket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8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Set</a:t>
                      </a:r>
                      <a:r>
                        <a:rPr sz="1000" spc="-4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000" spc="-4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1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Inframe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000" spc="-4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114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Aluminum</a:t>
                      </a:r>
                      <a:r>
                        <a:rPr sz="1000" spc="-4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Pan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lgDash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MCBD150062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231F20"/>
                      </a:solidFill>
                      <a:prstDash val="lgDash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MCBD150052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36512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MCBD150042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1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Head</a:t>
                      </a: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10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Gasket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8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Set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7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McBee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Style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lgDash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MCBD150013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231F20"/>
                      </a:solidFill>
                      <a:prstDash val="lgDash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MCBD150023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36512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MCBD150033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1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Head</a:t>
                      </a: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10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Gasket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8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Set</a:t>
                      </a: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6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OEM</a:t>
                      </a: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Style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lgDash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A4710161520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231F20"/>
                      </a:solidFill>
                      <a:prstDash val="lgDash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A4720161920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31242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A4720162120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10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Gasket</a:t>
                      </a:r>
                      <a:r>
                        <a:rPr sz="1000" spc="-4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000" spc="-4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114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Rocker</a:t>
                      </a:r>
                      <a:r>
                        <a:rPr sz="1000" spc="-4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Cover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lgDash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A4720160180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231F20"/>
                      </a:solidFill>
                      <a:prstDash val="lgDash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A4720160121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31242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A4720160121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10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Gasket</a:t>
                      </a: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Oil</a:t>
                      </a: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Pan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lgDash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A4720140322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231F20"/>
                      </a:solidFill>
                      <a:prstDash val="lgDash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A4720140322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31242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A4720140322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7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Seal</a:t>
                      </a: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Oil</a:t>
                      </a: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114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Pickup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Tube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lgDash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A4721870980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231F20"/>
                      </a:solidFill>
                      <a:prstDash val="lgDash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A4721870980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31242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A4721870980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7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Seal</a:t>
                      </a: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Oil</a:t>
                      </a: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114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Pickup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Tube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lgDash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A4721870880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231F20"/>
                      </a:solidFill>
                      <a:prstDash val="lgDash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A4721870880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31242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A4721870880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10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Gasket</a:t>
                      </a:r>
                      <a:r>
                        <a:rPr sz="1000" spc="-3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kit-</a:t>
                      </a:r>
                      <a:r>
                        <a:rPr sz="1000" spc="-10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Oil</a:t>
                      </a:r>
                      <a:r>
                        <a:rPr sz="1000" spc="-3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4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pump/Pickup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lgDash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MCBDD13006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231F20"/>
                      </a:solidFill>
                      <a:prstDash val="lgDash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MCBDD13006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35814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MCBDD13006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10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Gasket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12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Cam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1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Cover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Seal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lgDash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A4720160680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231F20"/>
                      </a:solidFill>
                      <a:prstDash val="lgDash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A4720160680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31242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A4720160680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000" spc="-10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Gasket</a:t>
                      </a: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8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Set</a:t>
                      </a: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Lower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lgDash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A4720102205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231F20"/>
                      </a:solidFill>
                      <a:prstDash val="lgDash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A4720102205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31242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A4720102205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000" spc="-7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Seal</a:t>
                      </a:r>
                      <a:r>
                        <a:rPr sz="1000" spc="-4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000" spc="-4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10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Crankshaft</a:t>
                      </a:r>
                      <a:r>
                        <a:rPr sz="1000" spc="-4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000" spc="-4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Front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lgDash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A0169970646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231F20"/>
                      </a:solidFill>
                      <a:prstDash val="lgDash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A0169970646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31242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A0169970646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000" spc="-7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Seal</a:t>
                      </a:r>
                      <a:r>
                        <a:rPr sz="1000" spc="-4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000" spc="-4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10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Crankshaft</a:t>
                      </a:r>
                      <a:r>
                        <a:rPr sz="1000" spc="-4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9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000" spc="-4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spc="-2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Rear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000" spc="-5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lgDash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A0159974946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231F20"/>
                      </a:solidFill>
                      <a:prstDash val="lgDash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A0159974946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31242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000" spc="-55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A-</a:t>
                      </a:r>
                      <a:r>
                        <a:rPr sz="1000" spc="-10" dirty="0">
                          <a:solidFill>
                            <a:srgbClr val="231F20"/>
                          </a:solidFill>
                          <a:latin typeface="Trebuchet MS"/>
                          <a:cs typeface="Trebuchet MS"/>
                        </a:rPr>
                        <a:t>A0159974946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19050">
                      <a:solidFill>
                        <a:srgbClr val="231F20"/>
                      </a:solidFill>
                      <a:prstDash val="solid"/>
                    </a:lnT>
                    <a:lnB w="19050">
                      <a:solidFill>
                        <a:srgbClr val="231F2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617058" y="1088237"/>
            <a:ext cx="67113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3365" algn="just">
              <a:lnSpc>
                <a:spcPct val="100000"/>
              </a:lnSpc>
              <a:spcBef>
                <a:spcPts val="100"/>
              </a:spcBef>
            </a:pPr>
            <a:r>
              <a:rPr sz="1200" spc="-95" dirty="0">
                <a:solidFill>
                  <a:srgbClr val="231F20"/>
                </a:solidFill>
                <a:latin typeface="Trebuchet MS"/>
                <a:cs typeface="Trebuchet MS"/>
              </a:rPr>
              <a:t>Interstate-</a:t>
            </a:r>
            <a:r>
              <a:rPr sz="1200" spc="-150" dirty="0">
                <a:solidFill>
                  <a:srgbClr val="231F20"/>
                </a:solidFill>
                <a:latin typeface="Trebuchet MS"/>
                <a:cs typeface="Trebuchet MS"/>
              </a:rPr>
              <a:t>McBee</a:t>
            </a:r>
            <a:r>
              <a:rPr sz="1200" spc="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10" dirty="0">
                <a:solidFill>
                  <a:srgbClr val="231F20"/>
                </a:solidFill>
                <a:latin typeface="Trebuchet MS"/>
                <a:cs typeface="Trebuchet MS"/>
              </a:rPr>
              <a:t>is</a:t>
            </a:r>
            <a:r>
              <a:rPr sz="1200" spc="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75" dirty="0">
                <a:solidFill>
                  <a:srgbClr val="231F20"/>
                </a:solidFill>
                <a:latin typeface="Trebuchet MS"/>
                <a:cs typeface="Trebuchet MS"/>
              </a:rPr>
              <a:t>your</a:t>
            </a:r>
            <a:r>
              <a:rPr sz="1200" spc="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40" dirty="0">
                <a:solidFill>
                  <a:srgbClr val="231F20"/>
                </a:solidFill>
                <a:latin typeface="Trebuchet MS"/>
                <a:cs typeface="Trebuchet MS"/>
              </a:rPr>
              <a:t>source</a:t>
            </a:r>
            <a:r>
              <a:rPr sz="1200" spc="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85" dirty="0">
                <a:solidFill>
                  <a:srgbClr val="231F20"/>
                </a:solidFill>
                <a:latin typeface="Trebuchet MS"/>
                <a:cs typeface="Trebuchet MS"/>
              </a:rPr>
              <a:t>for</a:t>
            </a:r>
            <a:r>
              <a:rPr sz="1200" spc="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50" dirty="0">
                <a:solidFill>
                  <a:srgbClr val="231F20"/>
                </a:solidFill>
                <a:latin typeface="Trebuchet MS"/>
                <a:cs typeface="Trebuchet MS"/>
              </a:rPr>
              <a:t>custom</a:t>
            </a:r>
            <a:r>
              <a:rPr sz="1200" spc="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20" dirty="0">
                <a:solidFill>
                  <a:srgbClr val="231F20"/>
                </a:solidFill>
                <a:latin typeface="Trebuchet MS"/>
                <a:cs typeface="Trebuchet MS"/>
              </a:rPr>
              <a:t>gasket</a:t>
            </a:r>
            <a:r>
              <a:rPr sz="1200" spc="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10" dirty="0">
                <a:solidFill>
                  <a:srgbClr val="231F20"/>
                </a:solidFill>
                <a:latin typeface="Trebuchet MS"/>
                <a:cs typeface="Trebuchet MS"/>
              </a:rPr>
              <a:t>sets</a:t>
            </a:r>
            <a:r>
              <a:rPr sz="1200" spc="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80" dirty="0">
                <a:solidFill>
                  <a:srgbClr val="231F20"/>
                </a:solidFill>
                <a:latin typeface="Trebuchet MS"/>
                <a:cs typeface="Trebuchet MS"/>
              </a:rPr>
              <a:t>that</a:t>
            </a:r>
            <a:r>
              <a:rPr sz="1200" spc="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40" dirty="0">
                <a:solidFill>
                  <a:srgbClr val="231F20"/>
                </a:solidFill>
                <a:latin typeface="Trebuchet MS"/>
                <a:cs typeface="Trebuchet MS"/>
              </a:rPr>
              <a:t>contain</a:t>
            </a:r>
            <a:r>
              <a:rPr sz="1200" spc="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200" dirty="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sz="1200" spc="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14" dirty="0">
                <a:solidFill>
                  <a:srgbClr val="231F20"/>
                </a:solidFill>
                <a:latin typeface="Trebuchet MS"/>
                <a:cs typeface="Trebuchet MS"/>
              </a:rPr>
              <a:t>necessary</a:t>
            </a:r>
            <a:r>
              <a:rPr sz="1200" spc="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35" dirty="0">
                <a:solidFill>
                  <a:srgbClr val="231F20"/>
                </a:solidFill>
                <a:latin typeface="Trebuchet MS"/>
                <a:cs typeface="Trebuchet MS"/>
              </a:rPr>
              <a:t>parts</a:t>
            </a:r>
            <a:r>
              <a:rPr sz="1200" spc="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275" dirty="0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sz="1200" spc="1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10" dirty="0">
                <a:solidFill>
                  <a:srgbClr val="231F20"/>
                </a:solidFill>
                <a:latin typeface="Trebuchet MS"/>
                <a:cs typeface="Trebuchet MS"/>
              </a:rPr>
              <a:t>install</a:t>
            </a:r>
            <a:r>
              <a:rPr sz="1200" spc="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200" dirty="0">
                <a:solidFill>
                  <a:srgbClr val="231F20"/>
                </a:solidFill>
                <a:latin typeface="Trebuchet MS"/>
                <a:cs typeface="Trebuchet MS"/>
              </a:rPr>
              <a:t>the</a:t>
            </a:r>
            <a:r>
              <a:rPr sz="1200" spc="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35" dirty="0">
                <a:solidFill>
                  <a:srgbClr val="231F20"/>
                </a:solidFill>
                <a:latin typeface="Trebuchet MS"/>
                <a:cs typeface="Trebuchet MS"/>
              </a:rPr>
              <a:t>cylinder</a:t>
            </a:r>
            <a:r>
              <a:rPr sz="1200" spc="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80" dirty="0">
                <a:solidFill>
                  <a:srgbClr val="231F20"/>
                </a:solidFill>
                <a:latin typeface="Trebuchet MS"/>
                <a:cs typeface="Trebuchet MS"/>
              </a:rPr>
              <a:t>heads, </a:t>
            </a:r>
            <a:r>
              <a:rPr sz="1200" spc="-165" dirty="0">
                <a:solidFill>
                  <a:srgbClr val="231F20"/>
                </a:solidFill>
                <a:latin typeface="Trebuchet MS"/>
                <a:cs typeface="Trebuchet MS"/>
              </a:rPr>
              <a:t>perform</a:t>
            </a:r>
            <a:r>
              <a:rPr sz="1200" spc="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45" dirty="0">
                <a:solidFill>
                  <a:srgbClr val="231F20"/>
                </a:solidFill>
                <a:latin typeface="Trebuchet MS"/>
                <a:cs typeface="Trebuchet MS"/>
              </a:rPr>
              <a:t>inframe</a:t>
            </a:r>
            <a:r>
              <a:rPr sz="1200" spc="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30" dirty="0">
                <a:solidFill>
                  <a:srgbClr val="231F20"/>
                </a:solidFill>
                <a:latin typeface="Trebuchet MS"/>
                <a:cs typeface="Trebuchet MS"/>
              </a:rPr>
              <a:t>overhauls,</a:t>
            </a:r>
            <a:r>
              <a:rPr sz="1200" spc="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80" dirty="0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sz="1200" spc="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95" dirty="0">
                <a:solidFill>
                  <a:srgbClr val="231F20"/>
                </a:solidFill>
                <a:latin typeface="Trebuchet MS"/>
                <a:cs typeface="Trebuchet MS"/>
              </a:rPr>
              <a:t>more.</a:t>
            </a:r>
            <a:r>
              <a:rPr sz="1200" spc="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215" dirty="0">
                <a:solidFill>
                  <a:srgbClr val="231F20"/>
                </a:solidFill>
                <a:latin typeface="Trebuchet MS"/>
                <a:cs typeface="Trebuchet MS"/>
              </a:rPr>
              <a:t>Our</a:t>
            </a:r>
            <a:r>
              <a:rPr sz="1200" spc="1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20" dirty="0">
                <a:solidFill>
                  <a:srgbClr val="231F20"/>
                </a:solidFill>
                <a:latin typeface="Trebuchet MS"/>
                <a:cs typeface="Trebuchet MS"/>
              </a:rPr>
              <a:t>gasket</a:t>
            </a:r>
            <a:r>
              <a:rPr sz="1200" spc="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50" dirty="0">
                <a:solidFill>
                  <a:srgbClr val="231F20"/>
                </a:solidFill>
                <a:latin typeface="Trebuchet MS"/>
                <a:cs typeface="Trebuchet MS"/>
              </a:rPr>
              <a:t>set</a:t>
            </a:r>
            <a:r>
              <a:rPr sz="1200" spc="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45" dirty="0">
                <a:solidFill>
                  <a:srgbClr val="231F20"/>
                </a:solidFill>
                <a:latin typeface="Trebuchet MS"/>
                <a:cs typeface="Trebuchet MS"/>
              </a:rPr>
              <a:t>components</a:t>
            </a:r>
            <a:r>
              <a:rPr sz="1200" spc="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80" dirty="0">
                <a:solidFill>
                  <a:srgbClr val="231F20"/>
                </a:solidFill>
                <a:latin typeface="Trebuchet MS"/>
                <a:cs typeface="Trebuchet MS"/>
              </a:rPr>
              <a:t>are</a:t>
            </a:r>
            <a:r>
              <a:rPr sz="1200" spc="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45" dirty="0">
                <a:solidFill>
                  <a:srgbClr val="231F20"/>
                </a:solidFill>
                <a:latin typeface="Trebuchet MS"/>
                <a:cs typeface="Trebuchet MS"/>
              </a:rPr>
              <a:t>manufactured</a:t>
            </a:r>
            <a:r>
              <a:rPr sz="1200" spc="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95" dirty="0">
                <a:solidFill>
                  <a:srgbClr val="231F20"/>
                </a:solidFill>
                <a:latin typeface="Trebuchet MS"/>
                <a:cs typeface="Trebuchet MS"/>
              </a:rPr>
              <a:t>from</a:t>
            </a:r>
            <a:r>
              <a:rPr sz="1200" spc="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210" dirty="0">
                <a:solidFill>
                  <a:srgbClr val="231F20"/>
                </a:solidFill>
                <a:latin typeface="Trebuchet MS"/>
                <a:cs typeface="Trebuchet MS"/>
              </a:rPr>
              <a:t>top</a:t>
            </a:r>
            <a:r>
              <a:rPr sz="1200" spc="1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40" dirty="0">
                <a:solidFill>
                  <a:srgbClr val="231F20"/>
                </a:solidFill>
                <a:latin typeface="Trebuchet MS"/>
                <a:cs typeface="Trebuchet MS"/>
              </a:rPr>
              <a:t>grade</a:t>
            </a:r>
            <a:r>
              <a:rPr sz="1200" spc="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25" dirty="0">
                <a:solidFill>
                  <a:srgbClr val="231F20"/>
                </a:solidFill>
                <a:latin typeface="Trebuchet MS"/>
                <a:cs typeface="Trebuchet MS"/>
              </a:rPr>
              <a:t>materials</a:t>
            </a:r>
            <a:r>
              <a:rPr sz="1200" spc="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80" dirty="0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sz="1200" spc="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05" dirty="0">
                <a:solidFill>
                  <a:srgbClr val="231F20"/>
                </a:solidFill>
                <a:latin typeface="Trebuchet MS"/>
                <a:cs typeface="Trebuchet MS"/>
              </a:rPr>
              <a:t>molded </a:t>
            </a:r>
            <a:r>
              <a:rPr sz="1200" spc="-125" dirty="0">
                <a:solidFill>
                  <a:srgbClr val="231F20"/>
                </a:solidFill>
                <a:latin typeface="Trebuchet MS"/>
                <a:cs typeface="Trebuchet MS"/>
              </a:rPr>
              <a:t>for</a:t>
            </a:r>
            <a:r>
              <a:rPr sz="12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14" dirty="0">
                <a:solidFill>
                  <a:srgbClr val="231F20"/>
                </a:solidFill>
                <a:latin typeface="Trebuchet MS"/>
                <a:cs typeface="Trebuchet MS"/>
              </a:rPr>
              <a:t>an</a:t>
            </a:r>
            <a:r>
              <a:rPr sz="12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30" dirty="0">
                <a:solidFill>
                  <a:srgbClr val="231F20"/>
                </a:solidFill>
                <a:latin typeface="Trebuchet MS"/>
                <a:cs typeface="Trebuchet MS"/>
              </a:rPr>
              <a:t>exact</a:t>
            </a:r>
            <a:r>
              <a:rPr sz="12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45" dirty="0">
                <a:solidFill>
                  <a:srgbClr val="231F20"/>
                </a:solidFill>
                <a:latin typeface="Trebuchet MS"/>
                <a:cs typeface="Trebuchet MS"/>
              </a:rPr>
              <a:t>fit.</a:t>
            </a:r>
            <a:r>
              <a:rPr sz="12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40" dirty="0">
                <a:solidFill>
                  <a:srgbClr val="231F20"/>
                </a:solidFill>
                <a:latin typeface="Trebuchet MS"/>
                <a:cs typeface="Trebuchet MS"/>
              </a:rPr>
              <a:t>Our</a:t>
            </a:r>
            <a:r>
              <a:rPr sz="12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25" dirty="0">
                <a:solidFill>
                  <a:srgbClr val="231F20"/>
                </a:solidFill>
                <a:latin typeface="Trebuchet MS"/>
                <a:cs typeface="Trebuchet MS"/>
              </a:rPr>
              <a:t>head</a:t>
            </a:r>
            <a:r>
              <a:rPr sz="12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95" dirty="0">
                <a:solidFill>
                  <a:srgbClr val="231F20"/>
                </a:solidFill>
                <a:latin typeface="Trebuchet MS"/>
                <a:cs typeface="Trebuchet MS"/>
              </a:rPr>
              <a:t>gaskets</a:t>
            </a:r>
            <a:r>
              <a:rPr sz="12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25" dirty="0">
                <a:solidFill>
                  <a:srgbClr val="231F20"/>
                </a:solidFill>
                <a:latin typeface="Trebuchet MS"/>
                <a:cs typeface="Trebuchet MS"/>
              </a:rPr>
              <a:t>are</a:t>
            </a:r>
            <a:r>
              <a:rPr sz="12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30" dirty="0">
                <a:solidFill>
                  <a:srgbClr val="231F20"/>
                </a:solidFill>
                <a:latin typeface="Trebuchet MS"/>
                <a:cs typeface="Trebuchet MS"/>
              </a:rPr>
              <a:t>constructed</a:t>
            </a:r>
            <a:r>
              <a:rPr sz="12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50" dirty="0">
                <a:solidFill>
                  <a:srgbClr val="231F20"/>
                </a:solidFill>
                <a:latin typeface="Trebuchet MS"/>
                <a:cs typeface="Trebuchet MS"/>
              </a:rPr>
              <a:t>from</a:t>
            </a:r>
            <a:r>
              <a:rPr sz="12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25" dirty="0">
                <a:solidFill>
                  <a:srgbClr val="231F20"/>
                </a:solidFill>
                <a:latin typeface="Trebuchet MS"/>
                <a:cs typeface="Trebuchet MS"/>
              </a:rPr>
              <a:t>multi-layer</a:t>
            </a:r>
            <a:r>
              <a:rPr sz="12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05" dirty="0">
                <a:solidFill>
                  <a:srgbClr val="231F20"/>
                </a:solidFill>
                <a:latin typeface="Trebuchet MS"/>
                <a:cs typeface="Trebuchet MS"/>
              </a:rPr>
              <a:t>steel</a:t>
            </a:r>
            <a:r>
              <a:rPr sz="12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25" dirty="0">
                <a:solidFill>
                  <a:srgbClr val="231F20"/>
                </a:solidFill>
                <a:latin typeface="Trebuchet MS"/>
                <a:cs typeface="Trebuchet MS"/>
              </a:rPr>
              <a:t>for</a:t>
            </a:r>
            <a:r>
              <a:rPr sz="12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14" dirty="0">
                <a:solidFill>
                  <a:srgbClr val="231F20"/>
                </a:solidFill>
                <a:latin typeface="Trebuchet MS"/>
                <a:cs typeface="Trebuchet MS"/>
              </a:rPr>
              <a:t>superior</a:t>
            </a:r>
            <a:r>
              <a:rPr sz="12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90" dirty="0">
                <a:solidFill>
                  <a:srgbClr val="231F20"/>
                </a:solidFill>
                <a:latin typeface="Trebuchet MS"/>
                <a:cs typeface="Trebuchet MS"/>
              </a:rPr>
              <a:t>sealing</a:t>
            </a:r>
            <a:r>
              <a:rPr sz="12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25" dirty="0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sz="12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30" dirty="0">
                <a:solidFill>
                  <a:srgbClr val="231F20"/>
                </a:solidFill>
                <a:latin typeface="Trebuchet MS"/>
                <a:cs typeface="Trebuchet MS"/>
              </a:rPr>
              <a:t>durability.</a:t>
            </a:r>
            <a:r>
              <a:rPr sz="12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35" dirty="0">
                <a:solidFill>
                  <a:srgbClr val="231F20"/>
                </a:solidFill>
                <a:latin typeface="Trebuchet MS"/>
                <a:cs typeface="Trebuchet MS"/>
              </a:rPr>
              <a:t>Check</a:t>
            </a:r>
            <a:r>
              <a:rPr sz="12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40" dirty="0">
                <a:solidFill>
                  <a:srgbClr val="231F20"/>
                </a:solidFill>
                <a:latin typeface="Trebuchet MS"/>
                <a:cs typeface="Trebuchet MS"/>
              </a:rPr>
              <a:t>out</a:t>
            </a:r>
            <a:r>
              <a:rPr sz="12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Trebuchet MS"/>
                <a:cs typeface="Trebuchet MS"/>
              </a:rPr>
              <a:t>our</a:t>
            </a:r>
            <a:endParaRPr sz="1200">
              <a:latin typeface="Trebuchet MS"/>
              <a:cs typeface="Trebuchet MS"/>
            </a:endParaRPr>
          </a:p>
          <a:p>
            <a:pPr marL="4454525" algn="just">
              <a:lnSpc>
                <a:spcPct val="100000"/>
              </a:lnSpc>
            </a:pPr>
            <a:r>
              <a:rPr sz="1200" spc="-140" dirty="0">
                <a:solidFill>
                  <a:srgbClr val="231F20"/>
                </a:solidFill>
                <a:latin typeface="Trebuchet MS"/>
                <a:cs typeface="Trebuchet MS"/>
              </a:rPr>
              <a:t>complete</a:t>
            </a:r>
            <a:r>
              <a:rPr sz="1200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05" dirty="0">
                <a:solidFill>
                  <a:srgbClr val="231F20"/>
                </a:solidFill>
                <a:latin typeface="Trebuchet MS"/>
                <a:cs typeface="Trebuchet MS"/>
              </a:rPr>
              <a:t>line</a:t>
            </a:r>
            <a:r>
              <a:rPr sz="1200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20" dirty="0">
                <a:solidFill>
                  <a:srgbClr val="231F20"/>
                </a:solidFill>
                <a:latin typeface="Trebuchet MS"/>
                <a:cs typeface="Trebuchet MS"/>
              </a:rPr>
              <a:t>of</a:t>
            </a:r>
            <a:r>
              <a:rPr sz="1200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95" dirty="0">
                <a:solidFill>
                  <a:srgbClr val="231F20"/>
                </a:solidFill>
                <a:latin typeface="Trebuchet MS"/>
                <a:cs typeface="Trebuchet MS"/>
              </a:rPr>
              <a:t>gaskets</a:t>
            </a:r>
            <a:r>
              <a:rPr sz="1200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25" dirty="0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sz="1200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85" dirty="0">
                <a:solidFill>
                  <a:srgbClr val="231F20"/>
                </a:solidFill>
                <a:latin typeface="Trebuchet MS"/>
                <a:cs typeface="Trebuchet MS"/>
              </a:rPr>
              <a:t>sets</a:t>
            </a:r>
            <a:r>
              <a:rPr sz="1200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200" spc="-105" dirty="0">
                <a:solidFill>
                  <a:srgbClr val="231F20"/>
                </a:solidFill>
                <a:latin typeface="Trebuchet MS"/>
                <a:cs typeface="Trebuchet MS"/>
              </a:rPr>
              <a:t>below.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385820" y="6705600"/>
            <a:ext cx="3929379" cy="1896110"/>
            <a:chOff x="3385820" y="6705600"/>
            <a:chExt cx="3929379" cy="189611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92171" y="6711937"/>
              <a:ext cx="3916678" cy="188320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392170" y="6711950"/>
              <a:ext cx="3916679" cy="1883410"/>
            </a:xfrm>
            <a:custGeom>
              <a:avLst/>
              <a:gdLst/>
              <a:ahLst/>
              <a:cxnLst/>
              <a:rect l="l" t="t" r="r" b="b"/>
              <a:pathLst>
                <a:path w="3916679" h="1883409">
                  <a:moveTo>
                    <a:pt x="0" y="1883194"/>
                  </a:moveTo>
                  <a:lnTo>
                    <a:pt x="3916679" y="1883194"/>
                  </a:lnTo>
                  <a:lnTo>
                    <a:pt x="3916679" y="0"/>
                  </a:lnTo>
                  <a:lnTo>
                    <a:pt x="0" y="0"/>
                  </a:lnTo>
                  <a:lnTo>
                    <a:pt x="0" y="1883194"/>
                  </a:lnTo>
                  <a:close/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8201" y="1882139"/>
            <a:ext cx="3046958" cy="1592579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0" y="7354049"/>
            <a:ext cx="7778750" cy="2704465"/>
            <a:chOff x="0" y="7354049"/>
            <a:chExt cx="7778750" cy="2704465"/>
          </a:xfrm>
        </p:grpSpPr>
        <p:sp>
          <p:nvSpPr>
            <p:cNvPr id="9" name="object 9"/>
            <p:cNvSpPr/>
            <p:nvPr/>
          </p:nvSpPr>
          <p:spPr>
            <a:xfrm>
              <a:off x="7772400" y="7354049"/>
              <a:ext cx="0" cy="1468755"/>
            </a:xfrm>
            <a:custGeom>
              <a:avLst/>
              <a:gdLst/>
              <a:ahLst/>
              <a:cxnLst/>
              <a:rect l="l" t="t" r="r" b="b"/>
              <a:pathLst>
                <a:path h="1468754">
                  <a:moveTo>
                    <a:pt x="0" y="0"/>
                  </a:moveTo>
                  <a:lnTo>
                    <a:pt x="0" y="1468628"/>
                  </a:lnTo>
                </a:path>
              </a:pathLst>
            </a:custGeom>
            <a:ln w="1270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 descr="A picture of a truck with the words &quot;Serving the diesel and natural gas industry for over 75 years.&quot;  Description generated by AI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686800"/>
              <a:ext cx="7772400" cy="13716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77811" y="9310103"/>
              <a:ext cx="470712" cy="468896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457200"/>
            <a:ext cx="7772400" cy="609600"/>
          </a:xfrm>
          <a:prstGeom prst="rect">
            <a:avLst/>
          </a:prstGeom>
        </p:spPr>
      </p:pic>
      <p:sp>
        <p:nvSpPr>
          <p:cNvPr id="13" name="object 1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30" dirty="0"/>
              <a:t>GASKETS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457200" y="6705600"/>
            <a:ext cx="2727960" cy="1896110"/>
          </a:xfrm>
          <a:prstGeom prst="rect">
            <a:avLst/>
          </a:prstGeom>
          <a:solidFill>
            <a:srgbClr val="D4EAD2">
              <a:alpha val="50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131445">
              <a:lnSpc>
                <a:spcPts val="1250"/>
              </a:lnSpc>
            </a:pPr>
            <a:r>
              <a:rPr sz="1100" b="1" spc="-10" dirty="0">
                <a:solidFill>
                  <a:srgbClr val="231F20"/>
                </a:solidFill>
                <a:latin typeface="Calibri"/>
                <a:cs typeface="Calibri"/>
              </a:rPr>
              <a:t>Interstate-McBee</a:t>
            </a:r>
            <a:r>
              <a:rPr sz="1100" b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-35" dirty="0">
                <a:solidFill>
                  <a:srgbClr val="231F20"/>
                </a:solidFill>
                <a:latin typeface="Calibri"/>
                <a:cs typeface="Calibri"/>
              </a:rPr>
              <a:t>Custom</a:t>
            </a:r>
            <a:r>
              <a:rPr sz="1100" b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231F20"/>
                </a:solidFill>
                <a:latin typeface="Calibri"/>
                <a:cs typeface="Calibri"/>
              </a:rPr>
              <a:t>Gasket Sets</a:t>
            </a:r>
            <a:r>
              <a:rPr sz="1100" b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-25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endParaRPr sz="1100">
              <a:latin typeface="Calibri"/>
              <a:cs typeface="Calibri"/>
            </a:endParaRPr>
          </a:p>
          <a:p>
            <a:pPr marL="131445">
              <a:lnSpc>
                <a:spcPct val="100000"/>
              </a:lnSpc>
              <a:spcBef>
                <a:spcPts val="180"/>
              </a:spcBef>
            </a:pPr>
            <a:r>
              <a:rPr sz="1100" b="1" spc="-55" dirty="0">
                <a:solidFill>
                  <a:srgbClr val="231F20"/>
                </a:solidFill>
                <a:latin typeface="Calibri"/>
                <a:cs typeface="Calibri"/>
              </a:rPr>
              <a:t>DD15</a:t>
            </a:r>
            <a:r>
              <a:rPr sz="1100" b="1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231F20"/>
                </a:solidFill>
                <a:latin typeface="Calibri"/>
                <a:cs typeface="Calibri"/>
              </a:rPr>
              <a:t>Applications Include </a:t>
            </a:r>
            <a:r>
              <a:rPr sz="1100" b="1" spc="-4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100" b="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231F20"/>
                </a:solidFill>
                <a:latin typeface="Calibri"/>
                <a:cs typeface="Calibri"/>
              </a:rPr>
              <a:t>Following:</a:t>
            </a:r>
            <a:endParaRPr sz="1100">
              <a:latin typeface="Calibri"/>
              <a:cs typeface="Calibri"/>
            </a:endParaRPr>
          </a:p>
          <a:p>
            <a:pPr marL="360045" indent="-228600">
              <a:lnSpc>
                <a:spcPct val="100000"/>
              </a:lnSpc>
              <a:spcBef>
                <a:spcPts val="380"/>
              </a:spcBef>
              <a:buChar char="•"/>
              <a:tabLst>
                <a:tab pos="360045" algn="l"/>
              </a:tabLst>
            </a:pPr>
            <a:r>
              <a:rPr sz="1100" spc="-114" dirty="0">
                <a:solidFill>
                  <a:srgbClr val="231F20"/>
                </a:solidFill>
                <a:latin typeface="Trebuchet MS"/>
                <a:cs typeface="Trebuchet MS"/>
              </a:rPr>
              <a:t>Cylinder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20" dirty="0">
                <a:solidFill>
                  <a:srgbClr val="231F20"/>
                </a:solidFill>
                <a:latin typeface="Trebuchet MS"/>
                <a:cs typeface="Trebuchet MS"/>
              </a:rPr>
              <a:t>head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installation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gaskets</a:t>
            </a:r>
            <a:endParaRPr sz="1100">
              <a:latin typeface="Trebuchet MS"/>
              <a:cs typeface="Trebuchet MS"/>
            </a:endParaRPr>
          </a:p>
          <a:p>
            <a:pPr marL="360045" indent="-228600">
              <a:lnSpc>
                <a:spcPct val="100000"/>
              </a:lnSpc>
              <a:spcBef>
                <a:spcPts val="380"/>
              </a:spcBef>
              <a:buChar char="•"/>
              <a:tabLst>
                <a:tab pos="360045" algn="l"/>
              </a:tabLst>
            </a:pPr>
            <a:r>
              <a:rPr sz="1100" spc="-110" dirty="0">
                <a:solidFill>
                  <a:srgbClr val="231F20"/>
                </a:solidFill>
                <a:latin typeface="Trebuchet MS"/>
                <a:cs typeface="Trebuchet MS"/>
              </a:rPr>
              <a:t>Exhaust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14" dirty="0">
                <a:solidFill>
                  <a:srgbClr val="231F20"/>
                </a:solidFill>
                <a:latin typeface="Trebuchet MS"/>
                <a:cs typeface="Trebuchet MS"/>
              </a:rPr>
              <a:t>manifold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gaskets</a:t>
            </a:r>
            <a:endParaRPr sz="1100">
              <a:latin typeface="Trebuchet MS"/>
              <a:cs typeface="Trebuchet MS"/>
            </a:endParaRPr>
          </a:p>
          <a:p>
            <a:pPr marL="360045" indent="-228600">
              <a:lnSpc>
                <a:spcPct val="100000"/>
              </a:lnSpc>
              <a:spcBef>
                <a:spcPts val="380"/>
              </a:spcBef>
              <a:buChar char="•"/>
              <a:tabLst>
                <a:tab pos="360045" algn="l"/>
              </a:tabLst>
            </a:pPr>
            <a:r>
              <a:rPr sz="1100" spc="-114" dirty="0">
                <a:solidFill>
                  <a:srgbClr val="231F20"/>
                </a:solidFill>
                <a:latin typeface="Trebuchet MS"/>
                <a:cs typeface="Trebuchet MS"/>
              </a:rPr>
              <a:t>Intake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14" dirty="0">
                <a:solidFill>
                  <a:srgbClr val="231F20"/>
                </a:solidFill>
                <a:latin typeface="Trebuchet MS"/>
                <a:cs typeface="Trebuchet MS"/>
              </a:rPr>
              <a:t>manifold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gaskets</a:t>
            </a:r>
            <a:endParaRPr sz="1100">
              <a:latin typeface="Trebuchet MS"/>
              <a:cs typeface="Trebuchet MS"/>
            </a:endParaRPr>
          </a:p>
          <a:p>
            <a:pPr marL="360045" indent="-228600">
              <a:lnSpc>
                <a:spcPct val="100000"/>
              </a:lnSpc>
              <a:spcBef>
                <a:spcPts val="380"/>
              </a:spcBef>
              <a:buChar char="•"/>
              <a:tabLst>
                <a:tab pos="360045" algn="l"/>
              </a:tabLst>
            </a:pPr>
            <a:r>
              <a:rPr sz="1100" spc="-110" dirty="0">
                <a:solidFill>
                  <a:srgbClr val="231F20"/>
                </a:solidFill>
                <a:latin typeface="Trebuchet MS"/>
                <a:cs typeface="Trebuchet MS"/>
              </a:rPr>
              <a:t>Water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14" dirty="0">
                <a:solidFill>
                  <a:srgbClr val="231F20"/>
                </a:solidFill>
                <a:latin typeface="Trebuchet MS"/>
                <a:cs typeface="Trebuchet MS"/>
              </a:rPr>
              <a:t>manifold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gaskets</a:t>
            </a:r>
            <a:endParaRPr sz="1100">
              <a:latin typeface="Trebuchet MS"/>
              <a:cs typeface="Trebuchet MS"/>
            </a:endParaRPr>
          </a:p>
          <a:p>
            <a:pPr marL="360045" indent="-228600">
              <a:lnSpc>
                <a:spcPct val="100000"/>
              </a:lnSpc>
              <a:spcBef>
                <a:spcPts val="380"/>
              </a:spcBef>
              <a:buChar char="•"/>
              <a:tabLst>
                <a:tab pos="360045" algn="l"/>
              </a:tabLst>
            </a:pP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Gaskets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20" dirty="0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75" dirty="0">
                <a:solidFill>
                  <a:srgbClr val="231F20"/>
                </a:solidFill>
                <a:latin typeface="Trebuchet MS"/>
                <a:cs typeface="Trebuchet MS"/>
              </a:rPr>
              <a:t>seals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25" dirty="0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40" dirty="0">
                <a:solidFill>
                  <a:srgbClr val="231F20"/>
                </a:solidFill>
                <a:latin typeface="Trebuchet MS"/>
                <a:cs typeface="Trebuchet MS"/>
              </a:rPr>
              <a:t>mount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EGR</a:t>
            </a:r>
            <a:endParaRPr sz="1100">
              <a:latin typeface="Trebuchet MS"/>
              <a:cs typeface="Trebuchet MS"/>
            </a:endParaRPr>
          </a:p>
          <a:p>
            <a:pPr marL="360045" indent="-228600">
              <a:lnSpc>
                <a:spcPct val="100000"/>
              </a:lnSpc>
              <a:spcBef>
                <a:spcPts val="380"/>
              </a:spcBef>
              <a:buChar char="•"/>
              <a:tabLst>
                <a:tab pos="360045" algn="l"/>
              </a:tabLst>
            </a:pPr>
            <a:r>
              <a:rPr sz="1100" spc="-120" dirty="0">
                <a:solidFill>
                  <a:srgbClr val="231F20"/>
                </a:solidFill>
                <a:latin typeface="Trebuchet MS"/>
                <a:cs typeface="Trebuchet MS"/>
              </a:rPr>
              <a:t>Rocker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20" dirty="0">
                <a:solidFill>
                  <a:srgbClr val="231F20"/>
                </a:solidFill>
                <a:latin typeface="Trebuchet MS"/>
                <a:cs typeface="Trebuchet MS"/>
              </a:rPr>
              <a:t>cover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gaskets</a:t>
            </a:r>
            <a:endParaRPr sz="1100">
              <a:latin typeface="Trebuchet MS"/>
              <a:cs typeface="Trebuchet MS"/>
            </a:endParaRPr>
          </a:p>
          <a:p>
            <a:pPr marL="360045" indent="-228600">
              <a:lnSpc>
                <a:spcPct val="100000"/>
              </a:lnSpc>
              <a:spcBef>
                <a:spcPts val="380"/>
              </a:spcBef>
              <a:buChar char="•"/>
              <a:tabLst>
                <a:tab pos="360045" algn="l"/>
              </a:tabLst>
            </a:pP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Oil</a:t>
            </a:r>
            <a:r>
              <a:rPr sz="11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20" dirty="0">
                <a:solidFill>
                  <a:srgbClr val="231F20"/>
                </a:solidFill>
                <a:latin typeface="Trebuchet MS"/>
                <a:cs typeface="Trebuchet MS"/>
              </a:rPr>
              <a:t>pan</a:t>
            </a:r>
            <a:r>
              <a:rPr sz="11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gasket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20" dirty="0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sz="11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20" dirty="0">
                <a:solidFill>
                  <a:srgbClr val="231F20"/>
                </a:solidFill>
                <a:latin typeface="Trebuchet MS"/>
                <a:cs typeface="Trebuchet MS"/>
              </a:rPr>
              <a:t>pick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30" dirty="0">
                <a:solidFill>
                  <a:srgbClr val="231F20"/>
                </a:solidFill>
                <a:latin typeface="Trebuchet MS"/>
                <a:cs typeface="Trebuchet MS"/>
              </a:rPr>
              <a:t>up</a:t>
            </a:r>
            <a:r>
              <a:rPr sz="11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o-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rings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7E82A0-DFA1-FC83-71C6-2083ABD49981}"/>
              </a:ext>
            </a:extLst>
          </p:cNvPr>
          <p:cNvSpPr/>
          <p:nvPr/>
        </p:nvSpPr>
        <p:spPr>
          <a:xfrm>
            <a:off x="322" y="8700259"/>
            <a:ext cx="7772078" cy="143434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generic_logo.jpg">
            <a:extLst>
              <a:ext uri="{FF2B5EF4-FFF2-40B4-BE49-F238E27FC236}">
                <a16:creationId xmlns:a16="http://schemas.microsoft.com/office/drawing/2014/main" id="{F964006A-A141-DEA0-9C5E-7D9A2FDA8AA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6779" y="8991600"/>
            <a:ext cx="893332" cy="893332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A721ABF5-D352-355B-26C7-E33EC2AF5503}"/>
              </a:ext>
            </a:extLst>
          </p:cNvPr>
          <p:cNvSpPr txBox="1">
            <a:spLocks/>
          </p:cNvSpPr>
          <p:nvPr/>
        </p:nvSpPr>
        <p:spPr>
          <a:xfrm>
            <a:off x="265131" y="9043965"/>
            <a:ext cx="5476517" cy="788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latin typeface="Arial"/>
                <a:cs typeface="Arial"/>
              </a:rPr>
              <a:t>Distributor Name / 00000 Street Name / City Name, State 00000</a:t>
            </a:r>
            <a:br>
              <a:rPr lang="en-US" sz="1200" dirty="0">
                <a:latin typeface="Arial"/>
                <a:cs typeface="Arial"/>
              </a:rPr>
            </a:br>
            <a:r>
              <a:rPr lang="en-US" sz="1200" dirty="0">
                <a:latin typeface="Arial"/>
                <a:cs typeface="Arial"/>
              </a:rPr>
              <a:t>000-000-0000 / </a:t>
            </a:r>
            <a:r>
              <a:rPr lang="en-US" sz="1200" b="1" dirty="0" err="1">
                <a:latin typeface="Arial"/>
                <a:cs typeface="Arial"/>
              </a:rPr>
              <a:t>www.companywebsite.com</a:t>
            </a:r>
            <a:endParaRPr lang="en-US" sz="1200" b="1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851</Words>
  <Application>Microsoft Office PowerPoint</Application>
  <PresentationFormat>Custom</PresentationFormat>
  <Paragraphs>298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Times New Roman</vt:lpstr>
      <vt:lpstr>Trebuchet MS</vt:lpstr>
      <vt:lpstr>Office Theme</vt:lpstr>
      <vt:lpstr>DETROIT DIESEL DD15</vt:lpstr>
      <vt:lpstr>ENGINE KITS</vt:lpstr>
      <vt:lpstr>ENGINE PARTS</vt:lpstr>
      <vt:lpstr>GASKETS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Jennifer Malcolm</dc:creator>
  <cp:lastModifiedBy>Jennifer Malcolm</cp:lastModifiedBy>
  <cp:revision>1</cp:revision>
  <dcterms:created xsi:type="dcterms:W3CDTF">2026-07-21T15:32:23Z</dcterms:created>
  <dcterms:modified xsi:type="dcterms:W3CDTF">2026-07-21T17:27:42Z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2026-04-28T00:00:00Z</vt:filetime>
  </property>
  <property fmtid="{D5CDD505-2E9C-101B-9397-08002B2CF9AE}" pid="3" name="Creator">
    <vt:lpwstr>Adobe InDesign 21.3 (Windows)</vt:lpwstr>
  </property>
  <property fmtid="{D5CDD505-2E9C-101B-9397-08002B2CF9AE}" pid="4" name="LastSaved">
    <vt:filetime>2026-07-21T00:00:00Z</vt:filetime>
  </property>
  <property fmtid="{D5CDD505-2E9C-101B-9397-08002B2CF9AE}" pid="5" name="Producer">
    <vt:lpwstr>Adobe PDF Library 18.0</vt:lpwstr>
  </property>
</Properties>
</file>