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17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59555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676400"/>
            <a:ext cx="7772400" cy="2407920"/>
          </a:xfrm>
          <a:custGeom>
            <a:avLst/>
            <a:gdLst/>
            <a:ahLst/>
            <a:cxnLst/>
            <a:rect l="l" t="t" r="r" b="b"/>
            <a:pathLst>
              <a:path w="7772400" h="2407920">
                <a:moveTo>
                  <a:pt x="7772400" y="0"/>
                </a:moveTo>
                <a:lnTo>
                  <a:pt x="0" y="0"/>
                </a:lnTo>
                <a:lnTo>
                  <a:pt x="0" y="2407920"/>
                </a:lnTo>
                <a:lnTo>
                  <a:pt x="7772400" y="2407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F1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1651000"/>
            <a:ext cx="7772400" cy="2438400"/>
          </a:xfrm>
          <a:custGeom>
            <a:avLst/>
            <a:gdLst/>
            <a:ahLst/>
            <a:cxnLst/>
            <a:rect l="l" t="t" r="r" b="b"/>
            <a:pathLst>
              <a:path w="7772400" h="2438400">
                <a:moveTo>
                  <a:pt x="7772400" y="0"/>
                </a:moveTo>
                <a:lnTo>
                  <a:pt x="0" y="0"/>
                </a:lnTo>
                <a:lnTo>
                  <a:pt x="0" y="2438400"/>
                </a:lnTo>
                <a:lnTo>
                  <a:pt x="7772400" y="2438400"/>
                </a:lnTo>
                <a:lnTo>
                  <a:pt x="7772400" y="0"/>
                </a:lnTo>
                <a:close/>
              </a:path>
            </a:pathLst>
          </a:custGeom>
          <a:solidFill>
            <a:srgbClr val="231F20">
              <a:alpha val="4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59555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59555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59555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458196"/>
            <a:ext cx="7772400" cy="160020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9040202"/>
            <a:ext cx="7772400" cy="180340"/>
          </a:xfrm>
          <a:custGeom>
            <a:avLst/>
            <a:gdLst/>
            <a:ahLst/>
            <a:cxnLst/>
            <a:rect l="l" t="t" r="r" b="b"/>
            <a:pathLst>
              <a:path w="7772400" h="180340">
                <a:moveTo>
                  <a:pt x="7772400" y="0"/>
                </a:moveTo>
                <a:lnTo>
                  <a:pt x="0" y="0"/>
                </a:lnTo>
                <a:lnTo>
                  <a:pt x="0" y="179997"/>
                </a:lnTo>
                <a:lnTo>
                  <a:pt x="7772400" y="179997"/>
                </a:lnTo>
                <a:lnTo>
                  <a:pt x="7772400" y="0"/>
                </a:lnTo>
                <a:close/>
              </a:path>
            </a:pathLst>
          </a:custGeom>
          <a:solidFill>
            <a:srgbClr val="909B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300" y="1934409"/>
            <a:ext cx="2110105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59555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9695" y="2093521"/>
            <a:ext cx="6363335" cy="1884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200" dirty="0">
                <a:solidFill>
                  <a:srgbClr val="242425"/>
                </a:solidFill>
                <a:latin typeface="Impact"/>
                <a:cs typeface="Impact"/>
              </a:rPr>
              <a:t>OIL</a:t>
            </a:r>
            <a:r>
              <a:rPr sz="12200" spc="-459" dirty="0">
                <a:solidFill>
                  <a:srgbClr val="242425"/>
                </a:solidFill>
                <a:latin typeface="Impact"/>
                <a:cs typeface="Impact"/>
              </a:rPr>
              <a:t> </a:t>
            </a:r>
            <a:r>
              <a:rPr sz="12200" spc="-114" dirty="0">
                <a:solidFill>
                  <a:srgbClr val="242425"/>
                </a:solidFill>
                <a:latin typeface="Impact"/>
                <a:cs typeface="Impact"/>
              </a:rPr>
              <a:t>PUMPS</a:t>
            </a:r>
            <a:endParaRPr sz="12200">
              <a:latin typeface="Impact"/>
              <a:cs typeface="Impact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68300" y="1934409"/>
            <a:ext cx="21101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REPLACEMENT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03185" y="9681005"/>
            <a:ext cx="2939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spc="-20" dirty="0">
                <a:solidFill>
                  <a:srgbClr val="231F20"/>
                </a:solidFill>
                <a:latin typeface="Arial"/>
                <a:cs typeface="Arial"/>
              </a:rPr>
              <a:t>®All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manufacturers’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60" dirty="0">
                <a:solidFill>
                  <a:srgbClr val="231F20"/>
                </a:solidFill>
                <a:latin typeface="Arial"/>
                <a:cs typeface="Arial"/>
              </a:rPr>
              <a:t>names,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231F20"/>
                </a:solidFill>
                <a:latin typeface="Arial"/>
                <a:cs typeface="Arial"/>
              </a:rPr>
              <a:t>numbers,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55" dirty="0">
                <a:solidFill>
                  <a:srgbClr val="231F20"/>
                </a:solidFill>
                <a:latin typeface="Arial"/>
                <a:cs typeface="Arial"/>
              </a:rPr>
              <a:t>symbols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6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descriptions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5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registered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231F20"/>
                </a:solidFill>
                <a:latin typeface="Arial"/>
                <a:cs typeface="Arial"/>
              </a:rPr>
              <a:t>trademarks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6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60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respective</a:t>
            </a:r>
            <a:r>
              <a:rPr sz="6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corporation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6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231F20"/>
                </a:solidFill>
                <a:latin typeface="Arial"/>
                <a:cs typeface="Arial"/>
              </a:rPr>
              <a:t>entity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6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6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70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imply</a:t>
            </a:r>
            <a:r>
              <a:rPr sz="6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35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6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231F20"/>
                </a:solidFill>
                <a:latin typeface="Arial"/>
                <a:cs typeface="Arial"/>
              </a:rPr>
              <a:t>item(s)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5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6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8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product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6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50" dirty="0">
                <a:solidFill>
                  <a:srgbClr val="231F20"/>
                </a:solidFill>
                <a:latin typeface="Arial"/>
                <a:cs typeface="Arial"/>
              </a:rPr>
              <a:t>said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231F20"/>
                </a:solidFill>
                <a:latin typeface="Arial"/>
                <a:cs typeface="Arial"/>
              </a:rPr>
              <a:t>manufacturer.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7224131"/>
            <a:ext cx="7142480" cy="2527935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0"/>
              </a:spcBef>
            </a:pPr>
            <a:r>
              <a:rPr sz="1800" b="1" spc="-280" dirty="0">
                <a:solidFill>
                  <a:srgbClr val="231F20"/>
                </a:solidFill>
                <a:latin typeface="Arial"/>
                <a:cs typeface="Arial"/>
              </a:rPr>
              <a:t>AVAILABLE</a:t>
            </a:r>
            <a:r>
              <a:rPr sz="18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30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8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29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295" dirty="0">
                <a:solidFill>
                  <a:srgbClr val="231F20"/>
                </a:solidFill>
                <a:latin typeface="Arial"/>
                <a:cs typeface="Arial"/>
              </a:rPr>
              <a:t>FOLLOWING</a:t>
            </a:r>
            <a:r>
              <a:rPr sz="1800" b="1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265" dirty="0">
                <a:solidFill>
                  <a:srgbClr val="231F20"/>
                </a:solidFill>
                <a:latin typeface="Arial"/>
                <a:cs typeface="Arial"/>
              </a:rPr>
              <a:t>APPLICATIONS</a:t>
            </a:r>
            <a:endParaRPr sz="1800">
              <a:latin typeface="Arial"/>
              <a:cs typeface="Arial"/>
            </a:endParaRPr>
          </a:p>
          <a:p>
            <a:pPr marL="2336800">
              <a:lnSpc>
                <a:spcPts val="1680"/>
              </a:lnSpc>
              <a:spcBef>
                <a:spcPts val="819"/>
              </a:spcBef>
            </a:pP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Caterpillar</a:t>
            </a:r>
            <a:r>
              <a:rPr sz="1200" b="1" spc="-15" baseline="59027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endParaRPr sz="1200" baseline="59027">
              <a:latin typeface="Arial"/>
              <a:cs typeface="Arial"/>
            </a:endParaRPr>
          </a:p>
          <a:p>
            <a:pPr marL="2336800">
              <a:lnSpc>
                <a:spcPts val="1680"/>
              </a:lnSpc>
            </a:pPr>
            <a:r>
              <a:rPr sz="1400" spc="-165" dirty="0">
                <a:solidFill>
                  <a:srgbClr val="231F20"/>
                </a:solidFill>
                <a:latin typeface="Arial"/>
                <a:cs typeface="Arial"/>
              </a:rPr>
              <a:t>3116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5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155" dirty="0">
                <a:solidFill>
                  <a:srgbClr val="231F20"/>
                </a:solidFill>
                <a:latin typeface="Arial"/>
                <a:cs typeface="Arial"/>
              </a:rPr>
              <a:t>G3304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4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55" dirty="0">
                <a:solidFill>
                  <a:srgbClr val="231F20"/>
                </a:solidFill>
                <a:latin typeface="Arial"/>
                <a:cs typeface="Arial"/>
              </a:rPr>
              <a:t>G3306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05" dirty="0">
                <a:solidFill>
                  <a:srgbClr val="231F20"/>
                </a:solidFill>
                <a:latin typeface="Arial"/>
                <a:cs typeface="Arial"/>
              </a:rPr>
              <a:t>G3408</a:t>
            </a:r>
            <a:r>
              <a:rPr sz="1400" spc="2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90" dirty="0">
                <a:solidFill>
                  <a:srgbClr val="231F20"/>
                </a:solidFill>
                <a:latin typeface="Arial"/>
                <a:cs typeface="Arial"/>
              </a:rPr>
              <a:t>G3412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5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135" dirty="0">
                <a:solidFill>
                  <a:srgbClr val="231F20"/>
                </a:solidFill>
                <a:latin typeface="Arial"/>
                <a:cs typeface="Arial"/>
              </a:rPr>
              <a:t>3406E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27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130" dirty="0">
                <a:solidFill>
                  <a:srgbClr val="231F20"/>
                </a:solidFill>
                <a:latin typeface="Arial"/>
                <a:cs typeface="Arial"/>
              </a:rPr>
              <a:t>3126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5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04" dirty="0">
                <a:solidFill>
                  <a:srgbClr val="231F20"/>
                </a:solidFill>
                <a:latin typeface="Arial"/>
                <a:cs typeface="Arial"/>
              </a:rPr>
              <a:t>C7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5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10" dirty="0">
                <a:solidFill>
                  <a:srgbClr val="231F20"/>
                </a:solidFill>
                <a:latin typeface="Arial"/>
                <a:cs typeface="Arial"/>
              </a:rPr>
              <a:t>C12</a:t>
            </a:r>
            <a:r>
              <a:rPr sz="14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5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C13</a:t>
            </a:r>
            <a:endParaRPr sz="1400">
              <a:latin typeface="Arial"/>
              <a:cs typeface="Arial"/>
            </a:endParaRPr>
          </a:p>
          <a:p>
            <a:pPr marL="2336800">
              <a:lnSpc>
                <a:spcPts val="1664"/>
              </a:lnSpc>
              <a:spcBef>
                <a:spcPts val="755"/>
              </a:spcBef>
            </a:pP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Cummins</a:t>
            </a:r>
            <a:r>
              <a:rPr sz="1200" b="1" spc="-15" baseline="59027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endParaRPr sz="1200" baseline="59027">
              <a:latin typeface="Arial"/>
              <a:cs typeface="Arial"/>
            </a:endParaRPr>
          </a:p>
          <a:p>
            <a:pPr marL="2336800">
              <a:lnSpc>
                <a:spcPts val="1664"/>
              </a:lnSpc>
            </a:pPr>
            <a:r>
              <a:rPr sz="1400" spc="-210" dirty="0">
                <a:solidFill>
                  <a:srgbClr val="231F20"/>
                </a:solidFill>
                <a:latin typeface="Arial"/>
                <a:cs typeface="Arial"/>
              </a:rPr>
              <a:t>ISX</a:t>
            </a:r>
            <a:r>
              <a:rPr sz="14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80" dirty="0">
                <a:solidFill>
                  <a:srgbClr val="231F20"/>
                </a:solidFill>
                <a:latin typeface="Arial"/>
                <a:cs typeface="Arial"/>
              </a:rPr>
              <a:t>QSX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15" dirty="0">
                <a:solidFill>
                  <a:srgbClr val="231F20"/>
                </a:solidFill>
                <a:latin typeface="Arial"/>
                <a:cs typeface="Arial"/>
              </a:rPr>
              <a:t>N14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195" dirty="0">
                <a:solidFill>
                  <a:srgbClr val="231F20"/>
                </a:solidFill>
                <a:latin typeface="Arial"/>
                <a:cs typeface="Arial"/>
              </a:rPr>
              <a:t>ISB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54" dirty="0">
                <a:solidFill>
                  <a:srgbClr val="231F20"/>
                </a:solidFill>
                <a:latin typeface="Arial"/>
                <a:cs typeface="Arial"/>
              </a:rPr>
              <a:t>QSB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20" dirty="0">
                <a:solidFill>
                  <a:srgbClr val="231F20"/>
                </a:solidFill>
                <a:latin typeface="Arial"/>
                <a:cs typeface="Arial"/>
              </a:rPr>
              <a:t>ISC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85" dirty="0">
                <a:solidFill>
                  <a:srgbClr val="231F20"/>
                </a:solidFill>
                <a:latin typeface="Arial"/>
                <a:cs typeface="Arial"/>
              </a:rPr>
              <a:t>QSC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175" dirty="0">
                <a:solidFill>
                  <a:srgbClr val="231F20"/>
                </a:solidFill>
                <a:latin typeface="Arial"/>
                <a:cs typeface="Arial"/>
              </a:rPr>
              <a:t>ISL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29" dirty="0">
                <a:solidFill>
                  <a:srgbClr val="231F20"/>
                </a:solidFill>
                <a:latin typeface="Arial"/>
                <a:cs typeface="Arial"/>
              </a:rPr>
              <a:t>QSL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65" dirty="0">
                <a:solidFill>
                  <a:srgbClr val="231F20"/>
                </a:solidFill>
                <a:latin typeface="Arial"/>
                <a:cs typeface="Arial"/>
              </a:rPr>
              <a:t>QSK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185" dirty="0">
                <a:solidFill>
                  <a:srgbClr val="231F20"/>
                </a:solidFill>
                <a:latin typeface="Arial"/>
                <a:cs typeface="Arial"/>
              </a:rPr>
              <a:t>M11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4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29" dirty="0">
                <a:solidFill>
                  <a:srgbClr val="231F20"/>
                </a:solidFill>
                <a:latin typeface="Arial"/>
                <a:cs typeface="Arial"/>
              </a:rPr>
              <a:t>KT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4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295" dirty="0">
                <a:solidFill>
                  <a:srgbClr val="231F20"/>
                </a:solidFill>
                <a:latin typeface="Arial"/>
                <a:cs typeface="Arial"/>
              </a:rPr>
              <a:t>QSK</a:t>
            </a:r>
            <a:endParaRPr sz="1400">
              <a:latin typeface="Arial"/>
              <a:cs typeface="Arial"/>
            </a:endParaRPr>
          </a:p>
          <a:p>
            <a:pPr marL="2336800">
              <a:lnSpc>
                <a:spcPct val="100000"/>
              </a:lnSpc>
              <a:spcBef>
                <a:spcPts val="77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Detroit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Diesel</a:t>
            </a:r>
            <a:r>
              <a:rPr sz="1200" b="1" spc="-15" baseline="59027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endParaRPr sz="1200" baseline="59027">
              <a:latin typeface="Arial"/>
              <a:cs typeface="Arial"/>
            </a:endParaRPr>
          </a:p>
          <a:p>
            <a:pPr marL="2336800">
              <a:lnSpc>
                <a:spcPct val="100000"/>
              </a:lnSpc>
            </a:pPr>
            <a:r>
              <a:rPr sz="1400" spc="-145" dirty="0">
                <a:solidFill>
                  <a:srgbClr val="231F20"/>
                </a:solidFill>
                <a:latin typeface="Arial"/>
                <a:cs typeface="Arial"/>
              </a:rPr>
              <a:t>Series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110" dirty="0">
                <a:solidFill>
                  <a:srgbClr val="231F20"/>
                </a:solidFill>
                <a:latin typeface="Arial"/>
                <a:cs typeface="Arial"/>
              </a:rPr>
              <a:t>60</a:t>
            </a:r>
            <a:r>
              <a:rPr sz="14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3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Arial"/>
                <a:cs typeface="Arial"/>
              </a:rPr>
              <a:t>DD15</a:t>
            </a:r>
            <a:endParaRPr sz="1400">
              <a:latin typeface="Arial"/>
              <a:cs typeface="Arial"/>
            </a:endParaRPr>
          </a:p>
          <a:p>
            <a:pPr marL="2336800">
              <a:lnSpc>
                <a:spcPct val="100000"/>
              </a:lnSpc>
              <a:spcBef>
                <a:spcPts val="745"/>
              </a:spcBef>
            </a:pP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Navistar</a:t>
            </a:r>
            <a:r>
              <a:rPr sz="1200" b="1" spc="-15" baseline="59027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endParaRPr sz="1200" baseline="59027">
              <a:latin typeface="Arial"/>
              <a:cs typeface="Arial"/>
            </a:endParaRPr>
          </a:p>
          <a:p>
            <a:pPr marL="2336800">
              <a:lnSpc>
                <a:spcPct val="100000"/>
              </a:lnSpc>
            </a:pPr>
            <a:r>
              <a:rPr sz="1400" spc="-175" dirty="0">
                <a:solidFill>
                  <a:srgbClr val="231F20"/>
                </a:solidFill>
                <a:latin typeface="Arial"/>
                <a:cs typeface="Arial"/>
              </a:rPr>
              <a:t>DT466</a:t>
            </a:r>
            <a:r>
              <a:rPr sz="14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D2232A"/>
                </a:solidFill>
                <a:latin typeface="Arial"/>
                <a:cs typeface="Arial"/>
              </a:rPr>
              <a:t>|</a:t>
            </a:r>
            <a:r>
              <a:rPr sz="1400" spc="-3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DT466E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9790581"/>
            <a:ext cx="25634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65" dirty="0">
                <a:solidFill>
                  <a:srgbClr val="D2232A"/>
                </a:solidFill>
                <a:latin typeface="Arial"/>
                <a:cs typeface="Arial"/>
              </a:rPr>
              <a:t>Pictured</a:t>
            </a:r>
            <a:r>
              <a:rPr sz="800" spc="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800" spc="-70" dirty="0">
                <a:solidFill>
                  <a:srgbClr val="D2232A"/>
                </a:solidFill>
                <a:latin typeface="Arial"/>
                <a:cs typeface="Arial"/>
              </a:rPr>
              <a:t>Clockwise</a:t>
            </a:r>
            <a:r>
              <a:rPr sz="800" spc="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D2232A"/>
                </a:solidFill>
                <a:latin typeface="Arial"/>
                <a:cs typeface="Arial"/>
              </a:rPr>
              <a:t>from</a:t>
            </a:r>
            <a:r>
              <a:rPr sz="800" spc="1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800" spc="-95" dirty="0">
                <a:solidFill>
                  <a:srgbClr val="D2232A"/>
                </a:solidFill>
                <a:latin typeface="Arial"/>
                <a:cs typeface="Arial"/>
              </a:rPr>
              <a:t>Top:</a:t>
            </a:r>
            <a:r>
              <a:rPr sz="800" spc="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D2232A"/>
                </a:solidFill>
                <a:latin typeface="Arial"/>
                <a:cs typeface="Arial"/>
              </a:rPr>
              <a:t>M-</a:t>
            </a:r>
            <a:r>
              <a:rPr sz="800" spc="-65" dirty="0">
                <a:solidFill>
                  <a:srgbClr val="D2232A"/>
                </a:solidFill>
                <a:latin typeface="Arial"/>
                <a:cs typeface="Arial"/>
              </a:rPr>
              <a:t>3318905,</a:t>
            </a:r>
            <a:r>
              <a:rPr sz="800" spc="1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D2232A"/>
                </a:solidFill>
                <a:latin typeface="Arial"/>
                <a:cs typeface="Arial"/>
              </a:rPr>
              <a:t>M-</a:t>
            </a:r>
            <a:r>
              <a:rPr sz="800" spc="-60" dirty="0">
                <a:solidFill>
                  <a:srgbClr val="D2232A"/>
                </a:solidFill>
                <a:latin typeface="Arial"/>
                <a:cs typeface="Arial"/>
              </a:rPr>
              <a:t>6I1346,</a:t>
            </a:r>
            <a:r>
              <a:rPr sz="800" spc="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800" spc="-65" dirty="0">
                <a:solidFill>
                  <a:srgbClr val="D2232A"/>
                </a:solidFill>
                <a:latin typeface="Arial"/>
                <a:cs typeface="Arial"/>
              </a:rPr>
              <a:t>M-</a:t>
            </a:r>
            <a:r>
              <a:rPr sz="800" spc="-30" dirty="0">
                <a:solidFill>
                  <a:srgbClr val="D2232A"/>
                </a:solidFill>
                <a:latin typeface="Arial"/>
                <a:cs typeface="Arial"/>
              </a:rPr>
              <a:t>1898777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30200" y="7778750"/>
            <a:ext cx="2181225" cy="1943100"/>
            <a:chOff x="330200" y="7778750"/>
            <a:chExt cx="2181225" cy="1943100"/>
          </a:xfrm>
        </p:grpSpPr>
        <p:sp>
          <p:nvSpPr>
            <p:cNvPr id="8" name="object 8"/>
            <p:cNvSpPr/>
            <p:nvPr/>
          </p:nvSpPr>
          <p:spPr>
            <a:xfrm>
              <a:off x="355600" y="7810500"/>
              <a:ext cx="2120900" cy="1892300"/>
            </a:xfrm>
            <a:custGeom>
              <a:avLst/>
              <a:gdLst/>
              <a:ahLst/>
              <a:cxnLst/>
              <a:rect l="l" t="t" r="r" b="b"/>
              <a:pathLst>
                <a:path w="2120900" h="1892300">
                  <a:moveTo>
                    <a:pt x="2120900" y="0"/>
                  </a:moveTo>
                  <a:lnTo>
                    <a:pt x="0" y="0"/>
                  </a:lnTo>
                  <a:lnTo>
                    <a:pt x="0" y="1892300"/>
                  </a:lnTo>
                  <a:lnTo>
                    <a:pt x="2120900" y="1892300"/>
                  </a:lnTo>
                  <a:lnTo>
                    <a:pt x="2120900" y="0"/>
                  </a:lnTo>
                  <a:close/>
                </a:path>
              </a:pathLst>
            </a:custGeom>
            <a:solidFill>
              <a:srgbClr val="909B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2887" y="7797799"/>
              <a:ext cx="2146300" cy="1917700"/>
            </a:xfrm>
            <a:custGeom>
              <a:avLst/>
              <a:gdLst/>
              <a:ahLst/>
              <a:cxnLst/>
              <a:rect l="l" t="t" r="r" b="b"/>
              <a:pathLst>
                <a:path w="2146300" h="1917700">
                  <a:moveTo>
                    <a:pt x="2146300" y="0"/>
                  </a:moveTo>
                  <a:lnTo>
                    <a:pt x="2139950" y="0"/>
                  </a:lnTo>
                  <a:lnTo>
                    <a:pt x="2139950" y="6350"/>
                  </a:lnTo>
                  <a:lnTo>
                    <a:pt x="2139950" y="1911350"/>
                  </a:lnTo>
                  <a:lnTo>
                    <a:pt x="6350" y="1911350"/>
                  </a:lnTo>
                  <a:lnTo>
                    <a:pt x="6350" y="6350"/>
                  </a:lnTo>
                  <a:lnTo>
                    <a:pt x="2139950" y="6350"/>
                  </a:lnTo>
                  <a:lnTo>
                    <a:pt x="213995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911350"/>
                  </a:lnTo>
                  <a:lnTo>
                    <a:pt x="0" y="1917700"/>
                  </a:lnTo>
                  <a:lnTo>
                    <a:pt x="2146300" y="1917700"/>
                  </a:lnTo>
                  <a:lnTo>
                    <a:pt x="2146300" y="1911350"/>
                  </a:lnTo>
                  <a:lnTo>
                    <a:pt x="2146300" y="6350"/>
                  </a:lnTo>
                  <a:lnTo>
                    <a:pt x="21463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9250" y="7810499"/>
              <a:ext cx="2133600" cy="1898650"/>
            </a:xfrm>
            <a:custGeom>
              <a:avLst/>
              <a:gdLst/>
              <a:ahLst/>
              <a:cxnLst/>
              <a:rect l="l" t="t" r="r" b="b"/>
              <a:pathLst>
                <a:path w="2133600" h="1898650">
                  <a:moveTo>
                    <a:pt x="2133600" y="0"/>
                  </a:moveTo>
                  <a:lnTo>
                    <a:pt x="2127250" y="0"/>
                  </a:lnTo>
                  <a:lnTo>
                    <a:pt x="2127250" y="1892300"/>
                  </a:lnTo>
                  <a:lnTo>
                    <a:pt x="6350" y="1892300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1892300"/>
                  </a:lnTo>
                  <a:lnTo>
                    <a:pt x="0" y="1898650"/>
                  </a:lnTo>
                  <a:lnTo>
                    <a:pt x="2133600" y="1898650"/>
                  </a:lnTo>
                  <a:lnTo>
                    <a:pt x="2133600" y="1892300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0001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0200" y="7778750"/>
              <a:ext cx="2181225" cy="1943100"/>
            </a:xfrm>
            <a:custGeom>
              <a:avLst/>
              <a:gdLst/>
              <a:ahLst/>
              <a:cxnLst/>
              <a:rect l="l" t="t" r="r" b="b"/>
              <a:pathLst>
                <a:path w="2181225" h="1943100">
                  <a:moveTo>
                    <a:pt x="0" y="0"/>
                  </a:moveTo>
                  <a:lnTo>
                    <a:pt x="2180843" y="0"/>
                  </a:lnTo>
                  <a:lnTo>
                    <a:pt x="2180844" y="1943100"/>
                  </a:lnTo>
                  <a:lnTo>
                    <a:pt x="0" y="1943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2887" y="7797799"/>
              <a:ext cx="2146300" cy="1917700"/>
            </a:xfrm>
            <a:custGeom>
              <a:avLst/>
              <a:gdLst/>
              <a:ahLst/>
              <a:cxnLst/>
              <a:rect l="l" t="t" r="r" b="b"/>
              <a:pathLst>
                <a:path w="2146300" h="1917700">
                  <a:moveTo>
                    <a:pt x="214630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1905000"/>
                  </a:lnTo>
                  <a:lnTo>
                    <a:pt x="0" y="1917700"/>
                  </a:lnTo>
                  <a:lnTo>
                    <a:pt x="2146300" y="1917700"/>
                  </a:lnTo>
                  <a:lnTo>
                    <a:pt x="2146300" y="1905000"/>
                  </a:lnTo>
                  <a:lnTo>
                    <a:pt x="2146300" y="12700"/>
                  </a:lnTo>
                  <a:lnTo>
                    <a:pt x="2133600" y="12700"/>
                  </a:lnTo>
                  <a:lnTo>
                    <a:pt x="2133600" y="1905000"/>
                  </a:lnTo>
                  <a:lnTo>
                    <a:pt x="12700" y="1905000"/>
                  </a:lnTo>
                  <a:lnTo>
                    <a:pt x="12700" y="12700"/>
                  </a:lnTo>
                  <a:lnTo>
                    <a:pt x="6350" y="12700"/>
                  </a:lnTo>
                  <a:lnTo>
                    <a:pt x="6350" y="6350"/>
                  </a:lnTo>
                  <a:lnTo>
                    <a:pt x="2146300" y="6350"/>
                  </a:lnTo>
                  <a:lnTo>
                    <a:pt x="21463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0200" y="7778750"/>
              <a:ext cx="2181225" cy="1943100"/>
            </a:xfrm>
            <a:custGeom>
              <a:avLst/>
              <a:gdLst/>
              <a:ahLst/>
              <a:cxnLst/>
              <a:rect l="l" t="t" r="r" b="b"/>
              <a:pathLst>
                <a:path w="2181225" h="1943100">
                  <a:moveTo>
                    <a:pt x="0" y="0"/>
                  </a:moveTo>
                  <a:lnTo>
                    <a:pt x="2180843" y="0"/>
                  </a:lnTo>
                  <a:lnTo>
                    <a:pt x="2180844" y="1943100"/>
                  </a:lnTo>
                  <a:lnTo>
                    <a:pt x="0" y="1943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39" y="7886700"/>
              <a:ext cx="1828799" cy="182879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0" y="0"/>
            <a:ext cx="7772400" cy="7239000"/>
            <a:chOff x="0" y="0"/>
            <a:chExt cx="7772400" cy="723900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772399" cy="21214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7159" y="3703320"/>
              <a:ext cx="3482340" cy="33070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0" y="4488192"/>
              <a:ext cx="3398520" cy="27508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61391" y="9003173"/>
            <a:ext cx="5050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4" dirty="0">
                <a:solidFill>
                  <a:srgbClr val="F1F3F4"/>
                </a:solidFill>
                <a:latin typeface="Arial"/>
                <a:cs typeface="Arial"/>
              </a:rPr>
              <a:t>SERVING</a:t>
            </a:r>
            <a:r>
              <a:rPr sz="1400" b="1" spc="-65" dirty="0">
                <a:solidFill>
                  <a:srgbClr val="F1F3F4"/>
                </a:solidFill>
                <a:latin typeface="Arial"/>
                <a:cs typeface="Arial"/>
              </a:rPr>
              <a:t> </a:t>
            </a:r>
            <a:r>
              <a:rPr sz="1400" b="1" spc="-229" dirty="0">
                <a:solidFill>
                  <a:srgbClr val="F1F3F4"/>
                </a:solidFill>
                <a:latin typeface="Arial"/>
                <a:cs typeface="Arial"/>
              </a:rPr>
              <a:t>THE</a:t>
            </a:r>
            <a:r>
              <a:rPr sz="1400" b="1" dirty="0">
                <a:solidFill>
                  <a:srgbClr val="F1F3F4"/>
                </a:solidFill>
                <a:latin typeface="Arial"/>
                <a:cs typeface="Arial"/>
              </a:rPr>
              <a:t> </a:t>
            </a:r>
            <a:r>
              <a:rPr sz="1400" b="1" spc="-180" dirty="0">
                <a:solidFill>
                  <a:srgbClr val="F1F3F4"/>
                </a:solidFill>
                <a:latin typeface="Arial"/>
                <a:cs typeface="Arial"/>
              </a:rPr>
              <a:t>OIL</a:t>
            </a:r>
            <a:r>
              <a:rPr sz="1400" b="1" spc="-60" dirty="0">
                <a:solidFill>
                  <a:srgbClr val="F1F3F4"/>
                </a:solidFill>
                <a:latin typeface="Arial"/>
                <a:cs typeface="Arial"/>
              </a:rPr>
              <a:t> </a:t>
            </a:r>
            <a:r>
              <a:rPr sz="1400" b="1" spc="-220" dirty="0">
                <a:solidFill>
                  <a:srgbClr val="F1F3F4"/>
                </a:solidFill>
                <a:latin typeface="Arial"/>
                <a:cs typeface="Arial"/>
              </a:rPr>
              <a:t>AND</a:t>
            </a:r>
            <a:r>
              <a:rPr sz="1400" b="1" dirty="0">
                <a:solidFill>
                  <a:srgbClr val="F1F3F4"/>
                </a:solidFill>
                <a:latin typeface="Arial"/>
                <a:cs typeface="Arial"/>
              </a:rPr>
              <a:t> </a:t>
            </a:r>
            <a:r>
              <a:rPr sz="1400" b="1" spc="-235" dirty="0">
                <a:solidFill>
                  <a:srgbClr val="F1F3F4"/>
                </a:solidFill>
                <a:latin typeface="Arial"/>
                <a:cs typeface="Arial"/>
              </a:rPr>
              <a:t>NATURAL</a:t>
            </a:r>
            <a:r>
              <a:rPr sz="1400" b="1" spc="-5" dirty="0">
                <a:solidFill>
                  <a:srgbClr val="F1F3F4"/>
                </a:solidFill>
                <a:latin typeface="Arial"/>
                <a:cs typeface="Arial"/>
              </a:rPr>
              <a:t> </a:t>
            </a:r>
            <a:r>
              <a:rPr sz="1400" b="1" spc="-250" dirty="0">
                <a:solidFill>
                  <a:srgbClr val="F1F3F4"/>
                </a:solidFill>
                <a:latin typeface="Arial"/>
                <a:cs typeface="Arial"/>
              </a:rPr>
              <a:t>GAS</a:t>
            </a:r>
            <a:r>
              <a:rPr sz="1400" b="1" dirty="0">
                <a:solidFill>
                  <a:srgbClr val="F1F3F4"/>
                </a:solidFill>
                <a:latin typeface="Arial"/>
                <a:cs typeface="Arial"/>
              </a:rPr>
              <a:t> </a:t>
            </a:r>
            <a:r>
              <a:rPr sz="1400" b="1" spc="-170" dirty="0">
                <a:solidFill>
                  <a:srgbClr val="F1F3F4"/>
                </a:solidFill>
                <a:latin typeface="Arial"/>
                <a:cs typeface="Arial"/>
              </a:rPr>
              <a:t>INDUSTRIES</a:t>
            </a:r>
            <a:r>
              <a:rPr sz="1400" b="1" spc="-5" dirty="0">
                <a:solidFill>
                  <a:srgbClr val="F1F3F4"/>
                </a:solidFill>
                <a:latin typeface="Arial"/>
                <a:cs typeface="Arial"/>
              </a:rPr>
              <a:t> </a:t>
            </a:r>
            <a:r>
              <a:rPr sz="1400" b="1" spc="-245" dirty="0">
                <a:solidFill>
                  <a:srgbClr val="F1F3F4"/>
                </a:solidFill>
                <a:latin typeface="Arial"/>
                <a:cs typeface="Arial"/>
              </a:rPr>
              <a:t>FOR</a:t>
            </a:r>
            <a:r>
              <a:rPr sz="1400" b="1" dirty="0">
                <a:solidFill>
                  <a:srgbClr val="F1F3F4"/>
                </a:solidFill>
                <a:latin typeface="Arial"/>
                <a:cs typeface="Arial"/>
              </a:rPr>
              <a:t> </a:t>
            </a:r>
            <a:r>
              <a:rPr sz="1400" b="1" spc="-254" dirty="0">
                <a:solidFill>
                  <a:srgbClr val="F1F3F4"/>
                </a:solidFill>
                <a:latin typeface="Arial"/>
                <a:cs typeface="Arial"/>
              </a:rPr>
              <a:t>OVER</a:t>
            </a:r>
            <a:r>
              <a:rPr sz="1400" b="1" dirty="0">
                <a:solidFill>
                  <a:srgbClr val="F1F3F4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F1F3F4"/>
                </a:solidFill>
                <a:latin typeface="Arial"/>
                <a:cs typeface="Arial"/>
              </a:rPr>
              <a:t>75</a:t>
            </a:r>
            <a:r>
              <a:rPr sz="1400" b="1" spc="-60" dirty="0">
                <a:solidFill>
                  <a:srgbClr val="F1F3F4"/>
                </a:solidFill>
                <a:latin typeface="Arial"/>
                <a:cs typeface="Arial"/>
              </a:rPr>
              <a:t> </a:t>
            </a:r>
            <a:r>
              <a:rPr sz="1400" b="1" spc="-180" dirty="0">
                <a:solidFill>
                  <a:srgbClr val="F1F3F4"/>
                </a:solidFill>
                <a:latin typeface="Arial"/>
                <a:cs typeface="Arial"/>
              </a:rPr>
              <a:t>YEARS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42900" y="342900"/>
          <a:ext cx="7086600" cy="4089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R="257175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OEM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5955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1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PART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#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59555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APPLICATION(S)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595551"/>
                    </a:solidFill>
                  </a:tcPr>
                </a:tc>
                <a:tc rowSpan="2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57175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OEM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5955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1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PART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#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59555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APPLICATION(S)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5955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R="2622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3042378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NT/NTA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855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228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Caterpillar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4E497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6N1030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G3412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R="2622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3803369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N14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228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Caterpillar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4E497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6I1343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G3304/G3306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R="2622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3803698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N14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228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Caterpillar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4E497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6I1346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G3304/G3306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R="2622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3821572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228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Caterpillar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4E497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1614113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3406E/C15/G3408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R="2622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3930337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4BT/6BT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228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Caterpillar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4E497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4N733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3406/3406E/G3406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R="2622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4897481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B/ISB/QSB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228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Caterpillar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4E497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1898777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3114/3116/3126/C7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R="2622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4939585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4B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228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Caterpillar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4E497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2004497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3116/3126/C7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R="2622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4939586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4BT/6BT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228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Caterpillar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4E497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2231608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R="2622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4939587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6B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228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Caterpillar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4E497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2335220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200"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4939588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6B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7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Detroit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Diesel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CFE1D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23505886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6200"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4988801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6B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CFE1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7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Detroit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Diesel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CFE1D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23527448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6200"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3800828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6CT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CFE1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7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Detroit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Diesel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CFE1D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A4721803101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DD15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6200"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3948072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ISC/QSC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CFE1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7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Detroit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Diesel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FE1D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A4721803901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DD15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76200">
                <a:tc rowSpan="3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3966840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6CTA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CFE1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76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0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Navistar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7799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1802666C92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DT466/DT466E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2400"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4983588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ISL/QSL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7799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50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Navistar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7799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1808832C92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DT466/DT466E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2400"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3634640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KTA38/QSK38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7799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50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Navistar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7799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1822326C91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DT466/DT466E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2400"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4003950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M11/ISM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7799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50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Navistar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7799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1881751C93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DT466/DT466E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2400"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4309499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ISX/ISX15/QSX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7799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50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R="2622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Cummins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E9AC9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5532492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ISX/ISX15/QSX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9326880"/>
            <a:ext cx="441946" cy="4419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3900" y="4160520"/>
            <a:ext cx="2819387" cy="18795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22960" y="4587602"/>
            <a:ext cx="2453640" cy="3810000"/>
            <a:chOff x="822960" y="4587602"/>
            <a:chExt cx="2453640" cy="3810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960" y="6568440"/>
              <a:ext cx="1828799" cy="18287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600" y="4587602"/>
              <a:ext cx="2286000" cy="199570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4240" y="5928359"/>
            <a:ext cx="2880359" cy="233172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13460" y="5356859"/>
            <a:ext cx="762000" cy="241300"/>
          </a:xfrm>
          <a:prstGeom prst="rect">
            <a:avLst/>
          </a:prstGeom>
          <a:solidFill>
            <a:srgbClr val="E9AC98"/>
          </a:solidFill>
        </p:spPr>
        <p:txBody>
          <a:bodyPr vert="horz" wrap="square" lIns="0" tIns="3873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05"/>
              </a:spcBef>
            </a:pPr>
            <a:r>
              <a:rPr sz="1000" spc="-90" dirty="0">
                <a:solidFill>
                  <a:srgbClr val="231F20"/>
                </a:solidFill>
                <a:latin typeface="Arial"/>
                <a:cs typeface="Arial"/>
              </a:rPr>
              <a:t>M-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3803369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64279" y="6568440"/>
            <a:ext cx="660400" cy="241300"/>
          </a:xfrm>
          <a:prstGeom prst="rect">
            <a:avLst/>
          </a:prstGeom>
          <a:solidFill>
            <a:srgbClr val="DBB92B"/>
          </a:solidFill>
        </p:spPr>
        <p:txBody>
          <a:bodyPr vert="horz" wrap="square" lIns="0" tIns="3873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05"/>
              </a:spcBef>
            </a:pPr>
            <a:r>
              <a:rPr sz="1000" spc="-75" dirty="0">
                <a:solidFill>
                  <a:srgbClr val="231F20"/>
                </a:solidFill>
                <a:latin typeface="Arial"/>
                <a:cs typeface="Arial"/>
              </a:rPr>
              <a:t>M-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6N1030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6759" y="6964680"/>
            <a:ext cx="914400" cy="241300"/>
          </a:xfrm>
          <a:prstGeom prst="rect">
            <a:avLst/>
          </a:prstGeom>
          <a:solidFill>
            <a:srgbClr val="4C81B1"/>
          </a:solidFill>
        </p:spPr>
        <p:txBody>
          <a:bodyPr vert="horz" wrap="square" lIns="0" tIns="3873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05"/>
              </a:spcBef>
            </a:pPr>
            <a:r>
              <a:rPr sz="1000" spc="-95" dirty="0">
                <a:solidFill>
                  <a:srgbClr val="231F20"/>
                </a:solidFill>
                <a:latin typeface="Arial"/>
                <a:cs typeface="Arial"/>
              </a:rPr>
              <a:t>M-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1808832C92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9620" y="5270500"/>
            <a:ext cx="762000" cy="241300"/>
          </a:xfrm>
          <a:prstGeom prst="rect">
            <a:avLst/>
          </a:prstGeom>
          <a:solidFill>
            <a:srgbClr val="CFE1DB"/>
          </a:solidFill>
        </p:spPr>
        <p:txBody>
          <a:bodyPr vert="horz" wrap="square" lIns="0" tIns="3873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05"/>
              </a:spcBef>
            </a:pPr>
            <a:r>
              <a:rPr sz="1000" spc="-85" dirty="0">
                <a:solidFill>
                  <a:srgbClr val="231F20"/>
                </a:solidFill>
                <a:latin typeface="Arial"/>
                <a:cs typeface="Arial"/>
              </a:rPr>
              <a:t>A-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23527448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867EEE-B98C-EF59-70F7-223AF4EFACDF}"/>
              </a:ext>
            </a:extLst>
          </p:cNvPr>
          <p:cNvSpPr/>
          <p:nvPr/>
        </p:nvSpPr>
        <p:spPr>
          <a:xfrm>
            <a:off x="322" y="8362122"/>
            <a:ext cx="7772078" cy="169627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generic_logo.jpg">
            <a:extLst>
              <a:ext uri="{FF2B5EF4-FFF2-40B4-BE49-F238E27FC236}">
                <a16:creationId xmlns:a16="http://schemas.microsoft.com/office/drawing/2014/main" id="{4F21183F-8063-1C45-F05D-C877FCA7B1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779" y="8796282"/>
            <a:ext cx="893332" cy="89333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AE7442C-8048-0486-458C-3689A8643BAB}"/>
              </a:ext>
            </a:extLst>
          </p:cNvPr>
          <p:cNvSpPr txBox="1">
            <a:spLocks/>
          </p:cNvSpPr>
          <p:nvPr/>
        </p:nvSpPr>
        <p:spPr>
          <a:xfrm>
            <a:off x="265131" y="8848647"/>
            <a:ext cx="5476517" cy="788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Arial"/>
                <a:cs typeface="Arial"/>
              </a:rPr>
              <a:t>Distributor Name / 00000 Street Name / City Name, State 00000</a:t>
            </a:r>
            <a:br>
              <a:rPr lang="en-US" sz="1200" dirty="0">
                <a:latin typeface="Arial"/>
                <a:cs typeface="Arial"/>
              </a:rPr>
            </a:br>
            <a:r>
              <a:rPr lang="en-US" sz="1200" dirty="0">
                <a:latin typeface="Arial"/>
                <a:cs typeface="Arial"/>
              </a:rPr>
              <a:t>000-000-0000 / </a:t>
            </a:r>
            <a:r>
              <a:rPr lang="en-US" sz="1200" b="1" dirty="0" err="1">
                <a:latin typeface="Arial"/>
                <a:cs typeface="Arial"/>
              </a:rPr>
              <a:t>www.companywebsite.com</a:t>
            </a:r>
            <a:endParaRPr lang="en-US" sz="12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325</Words>
  <Application>Microsoft Office PowerPoint</Application>
  <PresentationFormat>Custom</PresentationFormat>
  <Paragraphs>133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Impact</vt:lpstr>
      <vt:lpstr>Times New Roman</vt:lpstr>
      <vt:lpstr>Office Theme</vt:lpstr>
      <vt:lpstr>REPLACEMENT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Malcolm</dc:creator>
  <cp:lastModifiedBy>Jennifer Malcolm</cp:lastModifiedBy>
  <cp:revision>1</cp:revision>
  <dcterms:created xsi:type="dcterms:W3CDTF">2026-07-21T15:29:51Z</dcterms:created>
  <dcterms:modified xsi:type="dcterms:W3CDTF">2026-07-21T17:25:44Z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2025-10-13T00:00:00Z</vt:filetime>
  </property>
  <property fmtid="{D5CDD505-2E9C-101B-9397-08002B2CF9AE}" pid="3" name="Creator">
    <vt:lpwstr>Adobe InDesign 20.3 (Windows)</vt:lpwstr>
  </property>
  <property fmtid="{D5CDD505-2E9C-101B-9397-08002B2CF9AE}" pid="4" name="LastSaved">
    <vt:filetime>2026-07-21T00:00:00Z</vt:filetime>
  </property>
  <property fmtid="{D5CDD505-2E9C-101B-9397-08002B2CF9AE}" pid="5" name="Producer">
    <vt:lpwstr>Adobe PDF Library 17.0</vt:lpwstr>
  </property>
</Properties>
</file>