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1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931B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32585"/>
            <a:ext cx="7772400" cy="3642360"/>
          </a:xfrm>
          <a:custGeom>
            <a:avLst/>
            <a:gdLst/>
            <a:ahLst/>
            <a:cxnLst/>
            <a:rect l="l" t="t" r="r" b="b"/>
            <a:pathLst>
              <a:path w="7772400" h="3642360">
                <a:moveTo>
                  <a:pt x="0" y="0"/>
                </a:moveTo>
                <a:lnTo>
                  <a:pt x="0" y="3642360"/>
                </a:lnTo>
                <a:lnTo>
                  <a:pt x="7772400" y="364236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640840"/>
            <a:ext cx="7772400" cy="3636645"/>
          </a:xfrm>
          <a:custGeom>
            <a:avLst/>
            <a:gdLst/>
            <a:ahLst/>
            <a:cxnLst/>
            <a:rect l="l" t="t" r="r" b="b"/>
            <a:pathLst>
              <a:path w="7772400" h="3636645">
                <a:moveTo>
                  <a:pt x="0" y="3636644"/>
                </a:moveTo>
                <a:lnTo>
                  <a:pt x="7772400" y="3636644"/>
                </a:lnTo>
                <a:lnTo>
                  <a:pt x="7772400" y="0"/>
                </a:lnTo>
                <a:lnTo>
                  <a:pt x="0" y="0"/>
                </a:lnTo>
                <a:lnTo>
                  <a:pt x="0" y="3636644"/>
                </a:lnTo>
                <a:close/>
              </a:path>
            </a:pathLst>
          </a:custGeom>
          <a:solidFill>
            <a:srgbClr val="0000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394190"/>
            <a:ext cx="7772400" cy="664210"/>
          </a:xfrm>
          <a:custGeom>
            <a:avLst/>
            <a:gdLst/>
            <a:ahLst/>
            <a:cxnLst/>
            <a:rect l="l" t="t" r="r" b="b"/>
            <a:pathLst>
              <a:path w="7772400" h="664209">
                <a:moveTo>
                  <a:pt x="7772400" y="0"/>
                </a:moveTo>
                <a:lnTo>
                  <a:pt x="0" y="0"/>
                </a:lnTo>
                <a:lnTo>
                  <a:pt x="0" y="664209"/>
                </a:lnTo>
                <a:lnTo>
                  <a:pt x="7772400" y="664209"/>
                </a:lnTo>
                <a:lnTo>
                  <a:pt x="7772400" y="0"/>
                </a:lnTo>
                <a:close/>
              </a:path>
            </a:pathLst>
          </a:custGeom>
          <a:solidFill>
            <a:srgbClr val="1D3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697" y="5636259"/>
            <a:ext cx="1447802" cy="161434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868034" y="5521959"/>
            <a:ext cx="1673860" cy="1929764"/>
          </a:xfrm>
          <a:custGeom>
            <a:avLst/>
            <a:gdLst/>
            <a:ahLst/>
            <a:cxnLst/>
            <a:rect l="l" t="t" r="r" b="b"/>
            <a:pathLst>
              <a:path w="1673859" h="1929765">
                <a:moveTo>
                  <a:pt x="1673351" y="0"/>
                </a:moveTo>
                <a:lnTo>
                  <a:pt x="0" y="0"/>
                </a:lnTo>
                <a:lnTo>
                  <a:pt x="0" y="1929383"/>
                </a:lnTo>
                <a:lnTo>
                  <a:pt x="1673351" y="1929383"/>
                </a:lnTo>
                <a:lnTo>
                  <a:pt x="1673351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79" y="1640839"/>
            <a:ext cx="5455920" cy="363410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981697" y="8796156"/>
            <a:ext cx="1447800" cy="236854"/>
          </a:xfrm>
          <a:custGeom>
            <a:avLst/>
            <a:gdLst/>
            <a:ahLst/>
            <a:cxnLst/>
            <a:rect l="l" t="t" r="r" b="b"/>
            <a:pathLst>
              <a:path w="1447800" h="236854">
                <a:moveTo>
                  <a:pt x="1447800" y="0"/>
                </a:moveTo>
                <a:lnTo>
                  <a:pt x="0" y="0"/>
                </a:lnTo>
                <a:lnTo>
                  <a:pt x="0" y="236715"/>
                </a:lnTo>
                <a:lnTo>
                  <a:pt x="1447800" y="236715"/>
                </a:lnTo>
                <a:lnTo>
                  <a:pt x="1447800" y="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981697" y="7418524"/>
            <a:ext cx="1447800" cy="222250"/>
          </a:xfrm>
          <a:custGeom>
            <a:avLst/>
            <a:gdLst/>
            <a:ahLst/>
            <a:cxnLst/>
            <a:rect l="l" t="t" r="r" b="b"/>
            <a:pathLst>
              <a:path w="1447800" h="222250">
                <a:moveTo>
                  <a:pt x="1447800" y="0"/>
                </a:moveTo>
                <a:lnTo>
                  <a:pt x="0" y="0"/>
                </a:lnTo>
                <a:lnTo>
                  <a:pt x="0" y="221995"/>
                </a:lnTo>
                <a:lnTo>
                  <a:pt x="1447800" y="221995"/>
                </a:lnTo>
                <a:lnTo>
                  <a:pt x="1447800" y="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699" y="7640510"/>
            <a:ext cx="1447800" cy="115563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868034" y="7304227"/>
            <a:ext cx="1673860" cy="1929764"/>
          </a:xfrm>
          <a:custGeom>
            <a:avLst/>
            <a:gdLst/>
            <a:ahLst/>
            <a:cxnLst/>
            <a:rect l="l" t="t" r="r" b="b"/>
            <a:pathLst>
              <a:path w="1673859" h="1929765">
                <a:moveTo>
                  <a:pt x="1673351" y="0"/>
                </a:moveTo>
                <a:lnTo>
                  <a:pt x="0" y="0"/>
                </a:lnTo>
                <a:lnTo>
                  <a:pt x="0" y="1929384"/>
                </a:lnTo>
                <a:lnTo>
                  <a:pt x="1673351" y="1929384"/>
                </a:lnTo>
                <a:lnTo>
                  <a:pt x="1673351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31B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31B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31B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2811776"/>
            <a:ext cx="186245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931B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9570007"/>
            <a:ext cx="4643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®All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manufacturers’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names,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numbers,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symbols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descriptions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respective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entity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imply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said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manufacturer.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00" y="5861194"/>
            <a:ext cx="3661410" cy="294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931B1E"/>
                </a:solidFill>
                <a:latin typeface="Calibri"/>
                <a:cs typeface="Calibri"/>
              </a:rPr>
              <a:t>AVAILABLE</a:t>
            </a:r>
            <a:r>
              <a:rPr sz="1800" spc="-140" dirty="0">
                <a:solidFill>
                  <a:srgbClr val="931B1E"/>
                </a:solidFill>
                <a:latin typeface="Calibri"/>
                <a:cs typeface="Calibri"/>
              </a:rPr>
              <a:t> </a:t>
            </a:r>
            <a:r>
              <a:rPr sz="1800" spc="-229" dirty="0">
                <a:solidFill>
                  <a:srgbClr val="931B1E"/>
                </a:solidFill>
                <a:latin typeface="Calibri"/>
                <a:cs typeface="Calibri"/>
              </a:rPr>
              <a:t>FOR</a:t>
            </a:r>
            <a:r>
              <a:rPr sz="1800" spc="-140" dirty="0">
                <a:solidFill>
                  <a:srgbClr val="931B1E"/>
                </a:solidFill>
                <a:latin typeface="Calibri"/>
                <a:cs typeface="Calibri"/>
              </a:rPr>
              <a:t> </a:t>
            </a:r>
            <a:r>
              <a:rPr sz="1800" spc="-200" dirty="0">
                <a:solidFill>
                  <a:srgbClr val="931B1E"/>
                </a:solidFill>
                <a:latin typeface="Calibri"/>
                <a:cs typeface="Calibri"/>
              </a:rPr>
              <a:t>THE</a:t>
            </a:r>
            <a:r>
              <a:rPr sz="1800" spc="-140" dirty="0">
                <a:solidFill>
                  <a:srgbClr val="931B1E"/>
                </a:solidFill>
                <a:latin typeface="Calibri"/>
                <a:cs typeface="Calibri"/>
              </a:rPr>
              <a:t> </a:t>
            </a:r>
            <a:r>
              <a:rPr sz="1800" spc="-250" dirty="0">
                <a:solidFill>
                  <a:srgbClr val="931B1E"/>
                </a:solidFill>
                <a:latin typeface="Calibri"/>
                <a:cs typeface="Calibri"/>
              </a:rPr>
              <a:t>FOLLOWING</a:t>
            </a:r>
            <a:r>
              <a:rPr sz="1800" spc="-140" dirty="0">
                <a:solidFill>
                  <a:srgbClr val="931B1E"/>
                </a:solidFill>
                <a:latin typeface="Calibri"/>
                <a:cs typeface="Calibri"/>
              </a:rPr>
              <a:t> </a:t>
            </a:r>
            <a:r>
              <a:rPr sz="1800" spc="-114" dirty="0">
                <a:solidFill>
                  <a:srgbClr val="931B1E"/>
                </a:solidFill>
                <a:latin typeface="Calibri"/>
                <a:cs typeface="Calibri"/>
              </a:rPr>
              <a:t>APPLICATIONS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965"/>
              </a:spcBef>
            </a:pPr>
            <a:r>
              <a:rPr sz="1200" spc="-30" dirty="0">
                <a:latin typeface="Calibri"/>
                <a:cs typeface="Calibri"/>
              </a:rPr>
              <a:t>CATERPILLAR</a:t>
            </a:r>
            <a:r>
              <a:rPr sz="1050" spc="-44" baseline="31746" dirty="0">
                <a:latin typeface="Calibri"/>
                <a:cs typeface="Calibri"/>
              </a:rPr>
              <a:t>®</a:t>
            </a:r>
            <a:endParaRPr sz="1050" baseline="31746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80"/>
              </a:spcBef>
            </a:pPr>
            <a:r>
              <a:rPr sz="900" spc="70" dirty="0">
                <a:solidFill>
                  <a:srgbClr val="636466"/>
                </a:solidFill>
                <a:latin typeface="Arial"/>
                <a:cs typeface="Arial"/>
              </a:rPr>
              <a:t>3000-</a:t>
            </a:r>
            <a:r>
              <a:rPr sz="900" dirty="0">
                <a:solidFill>
                  <a:srgbClr val="636466"/>
                </a:solidFill>
                <a:latin typeface="Arial"/>
                <a:cs typeface="Arial"/>
              </a:rPr>
              <a:t>3500</a:t>
            </a:r>
            <a:r>
              <a:rPr sz="900" spc="-3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36466"/>
                </a:solidFill>
                <a:latin typeface="Arial"/>
                <a:cs typeface="Arial"/>
              </a:rPr>
              <a:t>Series</a:t>
            </a:r>
            <a:r>
              <a:rPr sz="900" spc="19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350" baseline="3086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350" spc="284" baseline="3086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636466"/>
                </a:solidFill>
                <a:latin typeface="Arial"/>
                <a:cs typeface="Arial"/>
              </a:rPr>
              <a:t>C</a:t>
            </a:r>
            <a:r>
              <a:rPr sz="900" spc="-3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36466"/>
                </a:solidFill>
                <a:latin typeface="Arial"/>
                <a:cs typeface="Arial"/>
              </a:rPr>
              <a:t>Series</a:t>
            </a:r>
            <a:r>
              <a:rPr sz="900" spc="-3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36466"/>
                </a:solidFill>
                <a:latin typeface="Arial"/>
                <a:cs typeface="Arial"/>
              </a:rPr>
              <a:t>(7/9/15/16/18)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9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200" spc="-55" dirty="0">
                <a:latin typeface="Calibri"/>
                <a:cs typeface="Calibri"/>
              </a:rPr>
              <a:t>CUMMINS</a:t>
            </a:r>
            <a:r>
              <a:rPr sz="1050" spc="-82" baseline="31746" dirty="0">
                <a:latin typeface="Calibri"/>
                <a:cs typeface="Calibri"/>
              </a:rPr>
              <a:t>®</a:t>
            </a:r>
            <a:endParaRPr sz="1050" baseline="31746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60"/>
              </a:spcBef>
            </a:pPr>
            <a:r>
              <a:rPr sz="1000" spc="-35" dirty="0">
                <a:solidFill>
                  <a:srgbClr val="636466"/>
                </a:solidFill>
                <a:latin typeface="Arial"/>
                <a:cs typeface="Arial"/>
              </a:rPr>
              <a:t>ISX/QSX</a:t>
            </a:r>
            <a:r>
              <a:rPr sz="1000" spc="6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2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636466"/>
                </a:solidFill>
                <a:latin typeface="Arial"/>
                <a:cs typeface="Arial"/>
              </a:rPr>
              <a:t>QSK</a:t>
            </a:r>
            <a:r>
              <a:rPr sz="1000" spc="8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2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N14</a:t>
            </a:r>
            <a:r>
              <a:rPr sz="1000" spc="8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2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36466"/>
                </a:solidFill>
                <a:latin typeface="Arial"/>
                <a:cs typeface="Arial"/>
              </a:rPr>
              <a:t>ISB</a:t>
            </a:r>
            <a:r>
              <a:rPr sz="1000" spc="8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2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36466"/>
                </a:solidFill>
                <a:latin typeface="Arial"/>
                <a:cs typeface="Arial"/>
              </a:rPr>
              <a:t>ISC/ISL</a:t>
            </a:r>
            <a:r>
              <a:rPr sz="1000" spc="8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2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L10/ISM</a:t>
            </a:r>
            <a:r>
              <a:rPr sz="1000" spc="8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2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636466"/>
                </a:solidFill>
                <a:latin typeface="Arial"/>
                <a:cs typeface="Arial"/>
              </a:rPr>
              <a:t>Small</a:t>
            </a:r>
            <a:r>
              <a:rPr sz="1000" spc="-7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36466"/>
                </a:solidFill>
                <a:latin typeface="Arial"/>
                <a:cs typeface="Arial"/>
              </a:rPr>
              <a:t>VEE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200" spc="-140" dirty="0">
                <a:latin typeface="Calibri"/>
                <a:cs typeface="Calibri"/>
              </a:rPr>
              <a:t>DETROIT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DIESEL</a:t>
            </a:r>
            <a:r>
              <a:rPr sz="1050" spc="-15" baseline="31746" dirty="0">
                <a:latin typeface="Calibri"/>
                <a:cs typeface="Calibri"/>
              </a:rPr>
              <a:t>®</a:t>
            </a:r>
            <a:endParaRPr sz="1050" baseline="31746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60"/>
              </a:spcBef>
            </a:pPr>
            <a:r>
              <a:rPr sz="1000" spc="-25" dirty="0">
                <a:solidFill>
                  <a:srgbClr val="636466"/>
                </a:solidFill>
                <a:latin typeface="Arial"/>
                <a:cs typeface="Arial"/>
              </a:rPr>
              <a:t>Series</a:t>
            </a:r>
            <a:r>
              <a:rPr sz="1000" spc="-7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60</a:t>
            </a:r>
            <a:r>
              <a:rPr sz="1000" spc="14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21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36466"/>
                </a:solidFill>
                <a:latin typeface="Arial"/>
                <a:cs typeface="Arial"/>
              </a:rPr>
              <a:t>DD15/DD13</a:t>
            </a:r>
            <a:r>
              <a:rPr sz="1000" spc="14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21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36466"/>
                </a:solidFill>
                <a:latin typeface="Arial"/>
                <a:cs typeface="Arial"/>
              </a:rPr>
              <a:t>2</a:t>
            </a:r>
            <a:r>
              <a:rPr sz="1000" spc="-6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36466"/>
                </a:solidFill>
                <a:latin typeface="Arial"/>
                <a:cs typeface="Arial"/>
              </a:rPr>
              <a:t>Cycle</a:t>
            </a:r>
            <a:r>
              <a:rPr sz="1000" spc="-6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636466"/>
                </a:solidFill>
                <a:latin typeface="Arial"/>
                <a:cs typeface="Arial"/>
              </a:rPr>
              <a:t>(53,</a:t>
            </a:r>
            <a:r>
              <a:rPr sz="1000" spc="-6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36466"/>
                </a:solidFill>
                <a:latin typeface="Arial"/>
                <a:cs typeface="Arial"/>
              </a:rPr>
              <a:t>71)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latin typeface="Calibri"/>
                <a:cs typeface="Calibri"/>
              </a:rPr>
              <a:t>NAVISTAR</a:t>
            </a:r>
            <a:r>
              <a:rPr sz="1050" spc="-37" baseline="31746" dirty="0">
                <a:latin typeface="Calibri"/>
                <a:cs typeface="Calibri"/>
              </a:rPr>
              <a:t>®</a:t>
            </a:r>
            <a:endParaRPr sz="1050" baseline="31746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60"/>
              </a:spcBef>
            </a:pP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MaxxForce</a:t>
            </a:r>
            <a:r>
              <a:rPr sz="1000" spc="6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04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DT466/DT466E</a:t>
            </a:r>
            <a:r>
              <a:rPr sz="1000" spc="7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104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36466"/>
                </a:solidFill>
                <a:latin typeface="Arial"/>
                <a:cs typeface="Arial"/>
              </a:rPr>
              <a:t>DT360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200" spc="-195" dirty="0">
                <a:latin typeface="Calibri"/>
                <a:cs typeface="Calibri"/>
              </a:rPr>
              <a:t>JOHN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DEERE</a:t>
            </a:r>
            <a:r>
              <a:rPr sz="1050" spc="-15" baseline="31746" dirty="0">
                <a:latin typeface="Calibri"/>
                <a:cs typeface="Calibri"/>
              </a:rPr>
              <a:t>®</a:t>
            </a:r>
            <a:endParaRPr sz="1050" baseline="31746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60"/>
              </a:spcBef>
            </a:pP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6068</a:t>
            </a:r>
            <a:r>
              <a:rPr sz="1000" spc="20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30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6090</a:t>
            </a:r>
            <a:r>
              <a:rPr sz="1000" spc="204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931B1E"/>
                </a:solidFill>
                <a:latin typeface="Arial"/>
                <a:cs typeface="Arial"/>
              </a:rPr>
              <a:t>|</a:t>
            </a:r>
            <a:r>
              <a:rPr sz="1500" spc="307" baseline="2777" dirty="0">
                <a:solidFill>
                  <a:srgbClr val="931B1E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36466"/>
                </a:solidFill>
                <a:latin typeface="Arial"/>
                <a:cs typeface="Arial"/>
              </a:rPr>
              <a:t>4045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6845" y="9619362"/>
            <a:ext cx="9759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FFFFFF"/>
                </a:solidFill>
                <a:latin typeface="Calibri"/>
                <a:cs typeface="Calibri"/>
              </a:rPr>
              <a:t>gen-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flyer-</a:t>
            </a:r>
            <a:r>
              <a:rPr sz="1000" spc="-80" dirty="0">
                <a:solidFill>
                  <a:srgbClr val="FFFFFF"/>
                </a:solidFill>
                <a:latin typeface="Calibri"/>
                <a:cs typeface="Calibri"/>
              </a:rPr>
              <a:t>rodbushings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900" y="6710935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" y="7254926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7798915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8342903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0200" y="2945576"/>
            <a:ext cx="4710430" cy="13633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750" spc="-1185" dirty="0">
                <a:solidFill>
                  <a:srgbClr val="1D3F76"/>
                </a:solidFill>
                <a:latin typeface="Calibri"/>
                <a:cs typeface="Calibri"/>
              </a:rPr>
              <a:t>CONNECTING</a:t>
            </a:r>
            <a:endParaRPr sz="8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3793899"/>
            <a:ext cx="5328285" cy="13633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750" spc="-1360" dirty="0">
                <a:solidFill>
                  <a:srgbClr val="1D3F76"/>
                </a:solidFill>
                <a:latin typeface="Calibri"/>
                <a:cs typeface="Calibri"/>
              </a:rPr>
              <a:t>ROD</a:t>
            </a:r>
            <a:r>
              <a:rPr sz="8750" spc="-935" dirty="0">
                <a:solidFill>
                  <a:srgbClr val="1D3F76"/>
                </a:solidFill>
                <a:latin typeface="Calibri"/>
                <a:cs typeface="Calibri"/>
              </a:rPr>
              <a:t> </a:t>
            </a:r>
            <a:r>
              <a:rPr sz="8750" spc="-1110" dirty="0">
                <a:solidFill>
                  <a:srgbClr val="1D3F76"/>
                </a:solidFill>
                <a:latin typeface="Calibri"/>
                <a:cs typeface="Calibri"/>
              </a:rPr>
              <a:t>BUSHINGS</a:t>
            </a:r>
            <a:endParaRPr sz="8750">
              <a:latin typeface="Calibri"/>
              <a:cs typeface="Calibri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368300" y="2811776"/>
            <a:ext cx="1862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REPLACEMENT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0" y="167850"/>
            <a:ext cx="7772400" cy="1648460"/>
            <a:chOff x="0" y="167850"/>
            <a:chExt cx="7772400" cy="16484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900"/>
              <a:ext cx="7772400" cy="13502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167850"/>
              <a:ext cx="917994" cy="1648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1505" y="167850"/>
              <a:ext cx="917993" cy="1648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8737" y="572706"/>
              <a:ext cx="5014937" cy="8383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65491" y="471170"/>
              <a:ext cx="5244465" cy="1143000"/>
            </a:xfrm>
            <a:custGeom>
              <a:avLst/>
              <a:gdLst/>
              <a:ahLst/>
              <a:cxnLst/>
              <a:rect l="l" t="t" r="r" b="b"/>
              <a:pathLst>
                <a:path w="5244465" h="1143000">
                  <a:moveTo>
                    <a:pt x="524408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5244084" y="1143000"/>
                  </a:lnTo>
                  <a:lnTo>
                    <a:pt x="5244084" y="0"/>
                  </a:lnTo>
                  <a:close/>
                </a:path>
              </a:pathLst>
            </a:custGeom>
            <a:solidFill>
              <a:srgbClr val="000000">
                <a:alpha val="6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2900" y="342900"/>
          <a:ext cx="3465828" cy="5004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6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CATERPILLAR</a:t>
                      </a:r>
                      <a:r>
                        <a:rPr sz="1050" spc="-44" baseline="31746" dirty="0">
                          <a:latin typeface="Calibri"/>
                          <a:cs typeface="Calibri"/>
                        </a:rPr>
                        <a:t>®</a:t>
                      </a:r>
                      <a:endParaRPr sz="1050" baseline="31746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BB9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 grid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1410335" algn="l"/>
                          <a:tab pos="2828290" algn="l"/>
                        </a:tabLst>
                      </a:pP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APPLICATION(S)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1540869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3013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M-2255438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3024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3054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3056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5I7539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3066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2W0027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3114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3116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3126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C7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9N5082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Wide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Taper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8N1849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1.7"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Pin,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Taper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8N1985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1.5"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Pin,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Taper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4P8495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Grooved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6I2726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3406E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C15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C16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8N2018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3406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Wide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Taper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1.85"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8N702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1.5"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Straight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8N703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1.7"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Straight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8N705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Straight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8N706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Narrow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Taper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1.5"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3775237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3508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3512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3516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1181655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M-1608194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2296259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3406E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C15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C18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8N2275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353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379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398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399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4M9183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D342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G342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1M6107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D343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G343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D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55600" y="7403655"/>
            <a:ext cx="2235200" cy="889000"/>
          </a:xfrm>
          <a:prstGeom prst="rect">
            <a:avLst/>
          </a:prstGeom>
          <a:ln w="25400">
            <a:solidFill>
              <a:srgbClr val="931B1E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95"/>
              </a:spcBef>
            </a:pPr>
            <a:r>
              <a:rPr sz="1200" spc="-105" dirty="0">
                <a:latin typeface="Calibri"/>
                <a:cs typeface="Calibri"/>
              </a:rPr>
              <a:t>Save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the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Rod.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Replace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the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Bushing.</a:t>
            </a:r>
            <a:endParaRPr sz="1200">
              <a:latin typeface="Calibri"/>
              <a:cs typeface="Calibri"/>
            </a:endParaRPr>
          </a:p>
          <a:p>
            <a:pPr marL="154940" marR="135890" indent="-40640">
              <a:lnSpc>
                <a:spcPct val="100000"/>
              </a:lnSpc>
              <a:spcBef>
                <a:spcPts val="360"/>
              </a:spcBef>
            </a:pPr>
            <a:r>
              <a:rPr sz="1000" spc="-165" dirty="0">
                <a:latin typeface="Calibri"/>
                <a:cs typeface="Calibri"/>
              </a:rPr>
              <a:t>*These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10" dirty="0">
                <a:latin typeface="Calibri"/>
                <a:cs typeface="Calibri"/>
              </a:rPr>
              <a:t>Interstate-</a:t>
            </a:r>
            <a:r>
              <a:rPr sz="1000" spc="-204" dirty="0">
                <a:latin typeface="Calibri"/>
                <a:cs typeface="Calibri"/>
              </a:rPr>
              <a:t>McBee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45" dirty="0">
                <a:latin typeface="Calibri"/>
                <a:cs typeface="Calibri"/>
              </a:rPr>
              <a:t>bushings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85" dirty="0">
                <a:latin typeface="Calibri"/>
                <a:cs typeface="Calibri"/>
              </a:rPr>
              <a:t>were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custom </a:t>
            </a:r>
            <a:r>
              <a:rPr sz="1000" spc="-170" dirty="0">
                <a:latin typeface="Calibri"/>
                <a:cs typeface="Calibri"/>
              </a:rPr>
              <a:t>developed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125" dirty="0">
                <a:latin typeface="Calibri"/>
                <a:cs typeface="Calibri"/>
              </a:rPr>
              <a:t>for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30" dirty="0">
                <a:latin typeface="Calibri"/>
                <a:cs typeface="Calibri"/>
              </a:rPr>
              <a:t>applications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80" dirty="0">
                <a:latin typeface="Calibri"/>
                <a:cs typeface="Calibri"/>
              </a:rPr>
              <a:t>where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70" dirty="0">
                <a:latin typeface="Calibri"/>
                <a:cs typeface="Calibri"/>
              </a:rPr>
              <a:t>a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50" dirty="0">
                <a:latin typeface="Calibri"/>
                <a:cs typeface="Calibri"/>
              </a:rPr>
              <a:t>standalone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25" dirty="0">
                <a:latin typeface="Calibri"/>
                <a:cs typeface="Calibri"/>
              </a:rPr>
              <a:t>bushing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170" dirty="0">
                <a:latin typeface="Calibri"/>
                <a:cs typeface="Calibri"/>
              </a:rPr>
              <a:t>was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155" dirty="0">
                <a:latin typeface="Calibri"/>
                <a:cs typeface="Calibri"/>
              </a:rPr>
              <a:t>not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140" dirty="0">
                <a:latin typeface="Calibri"/>
                <a:cs typeface="Calibri"/>
              </a:rPr>
              <a:t>previously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available.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2900" y="5509259"/>
          <a:ext cx="3465829" cy="176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DIESEL</a:t>
                      </a:r>
                      <a:r>
                        <a:rPr sz="1050" spc="-15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050" baseline="31746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18F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60">
                <a:tc grid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449705" algn="l"/>
                          <a:tab pos="2867660" algn="l"/>
                        </a:tabLst>
                      </a:pP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APPLICATION(S)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75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5116181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53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70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5157274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71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8920078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8.2L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MCB7133*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S50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S60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Drilled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MCB7150*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DD15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MCB7151*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DD13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62400" y="342900"/>
          <a:ext cx="3464559" cy="4350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9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CUMMINS</a:t>
                      </a:r>
                      <a:r>
                        <a:rPr sz="1050" spc="-82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050" baseline="31746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23F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 grid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1392555" algn="l"/>
                          <a:tab pos="2810510" algn="l"/>
                        </a:tabLst>
                      </a:pP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APPLICATION(S)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4059448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80" dirty="0">
                          <a:latin typeface="Arial"/>
                          <a:cs typeface="Arial"/>
                        </a:rPr>
                        <a:t>ISX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QSX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Drilled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2882581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80" dirty="0">
                          <a:latin typeface="Arial"/>
                          <a:cs typeface="Arial"/>
                        </a:rPr>
                        <a:t>ISX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20" dirty="0">
                          <a:latin typeface="Arial"/>
                          <a:cs typeface="Arial"/>
                        </a:rPr>
                        <a:t>QSX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X15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Fractured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Split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3089522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80" dirty="0">
                          <a:latin typeface="Arial"/>
                          <a:cs typeface="Arial"/>
                        </a:rPr>
                        <a:t>QSK45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QSK60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3043909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7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QSK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3064295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N14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5257363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ISB6.7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5336387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ISB6.7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4944137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75" dirty="0">
                          <a:latin typeface="Arial"/>
                          <a:cs typeface="Arial"/>
                        </a:rPr>
                        <a:t>ISC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QSC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70" dirty="0">
                          <a:latin typeface="Arial"/>
                          <a:cs typeface="Arial"/>
                        </a:rPr>
                        <a:t>ISL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QSL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3970951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9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ISC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QSC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M-3027105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L10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3896894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L10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M11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ISM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555421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V555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189763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V903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M-3277332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V504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378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470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M-3939371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9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4891178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4B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6B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43067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80" dirty="0">
                          <a:latin typeface="Arial"/>
                          <a:cs typeface="Arial"/>
                        </a:rPr>
                        <a:t>G12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G855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743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Straight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187420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855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1710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62400" y="7837599"/>
          <a:ext cx="3464559" cy="68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VOLVO</a:t>
                      </a:r>
                      <a:r>
                        <a:rPr sz="1050" spc="-254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r>
                        <a:rPr sz="1050" spc="-89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MACK</a:t>
                      </a:r>
                      <a:r>
                        <a:rPr sz="1050" spc="-15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050" baseline="31746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337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APPLICATION(S)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R="2216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20730398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D13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962400" y="6557437"/>
          <a:ext cx="3464559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JOHN</a:t>
                      </a:r>
                      <a:r>
                        <a:rPr sz="1200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DEERE</a:t>
                      </a:r>
                      <a:r>
                        <a:rPr sz="1050" spc="-15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050" baseline="31746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769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 gridSpan="3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1449705" algn="l"/>
                          <a:tab pos="2867660" algn="l"/>
                        </a:tabLst>
                      </a:pP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APPLICATION(S)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R123960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4045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6068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R114082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4045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6068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R74008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6090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9.0L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B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62400" y="4849653"/>
          <a:ext cx="3464560" cy="155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NAVISTAR</a:t>
                      </a:r>
                      <a:r>
                        <a:rPr sz="1050" spc="-37" baseline="31746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®</a:t>
                      </a:r>
                      <a:endParaRPr sz="1050" baseline="31746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1F55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 gridSpan="2"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1936114" algn="l"/>
                        </a:tabLst>
                      </a:pP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APPLICATION(S)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1810049C1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DT360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1818598C1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DT408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466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466E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530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530E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1872733C2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70" dirty="0">
                          <a:latin typeface="Arial"/>
                          <a:cs typeface="Arial"/>
                        </a:rPr>
                        <a:t>DT466E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530E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570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0" dirty="0">
                          <a:latin typeface="Arial"/>
                          <a:cs typeface="Arial"/>
                        </a:rPr>
                        <a:t>MAXX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Force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DT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1877893C93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0" dirty="0">
                          <a:latin typeface="Arial"/>
                          <a:cs typeface="Arial"/>
                        </a:rPr>
                        <a:t>MAXX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Force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DT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675006C2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DT466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82878" y="6640830"/>
            <a:ext cx="63500" cy="633095"/>
            <a:chOff x="182878" y="6640830"/>
            <a:chExt cx="63500" cy="633095"/>
          </a:xfrm>
        </p:grpSpPr>
        <p:sp>
          <p:nvSpPr>
            <p:cNvPr id="10" name="object 10"/>
            <p:cNvSpPr/>
            <p:nvPr/>
          </p:nvSpPr>
          <p:spPr>
            <a:xfrm>
              <a:off x="182880" y="6653530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635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3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578" y="6647180"/>
              <a:ext cx="0" cy="614045"/>
            </a:xfrm>
            <a:custGeom>
              <a:avLst/>
              <a:gdLst/>
              <a:ahLst/>
              <a:cxnLst/>
              <a:rect l="l" t="t" r="r" b="b"/>
              <a:pathLst>
                <a:path h="614045">
                  <a:moveTo>
                    <a:pt x="0" y="61404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3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" y="7261225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6350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3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8778240"/>
            <a:ext cx="7772400" cy="1122045"/>
            <a:chOff x="0" y="8778240"/>
            <a:chExt cx="7772400" cy="112204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78240"/>
              <a:ext cx="7772400" cy="11216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0390" y="9224010"/>
              <a:ext cx="647699" cy="64769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4843DF2-2B7F-1A3D-2A7E-4681734B93E6}"/>
              </a:ext>
            </a:extLst>
          </p:cNvPr>
          <p:cNvSpPr/>
          <p:nvPr/>
        </p:nvSpPr>
        <p:spPr>
          <a:xfrm>
            <a:off x="322" y="8676436"/>
            <a:ext cx="7772078" cy="13819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eneric_logo.jpg">
            <a:extLst>
              <a:ext uri="{FF2B5EF4-FFF2-40B4-BE49-F238E27FC236}">
                <a16:creationId xmlns:a16="http://schemas.microsoft.com/office/drawing/2014/main" id="{40656BA2-941A-8F17-578D-926C18356F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79" y="8915400"/>
            <a:ext cx="893332" cy="89333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1711CD-BE13-851E-73EB-7F99A68E7486}"/>
              </a:ext>
            </a:extLst>
          </p:cNvPr>
          <p:cNvSpPr txBox="1">
            <a:spLocks/>
          </p:cNvSpPr>
          <p:nvPr/>
        </p:nvSpPr>
        <p:spPr>
          <a:xfrm>
            <a:off x="265131" y="8967765"/>
            <a:ext cx="5476517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000-000-0000 / </a:t>
            </a:r>
            <a:r>
              <a:rPr lang="en-US" sz="1200" b="1" dirty="0" err="1">
                <a:latin typeface="Arial"/>
                <a:cs typeface="Arial"/>
              </a:rPr>
              <a:t>www.companywebsite.com</a:t>
            </a:r>
            <a:endParaRPr lang="en-US" sz="1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Custom</PresentationFormat>
  <Paragraphs>158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REPLACEMENT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Malcolm</dc:creator>
  <cp:lastModifiedBy>Jennifer Malcolm</cp:lastModifiedBy>
  <cp:revision>1</cp:revision>
  <dcterms:created xsi:type="dcterms:W3CDTF">2026-07-21T15:35:28Z</dcterms:created>
  <dcterms:modified xsi:type="dcterms:W3CDTF">2026-07-21T17:29:12Z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2026-06-23T00:00:00Z</vt:filetime>
  </property>
  <property fmtid="{D5CDD505-2E9C-101B-9397-08002B2CF9AE}" pid="3" name="Creator">
    <vt:lpwstr>Adobe InDesign 21.4 (Windows)</vt:lpwstr>
  </property>
  <property fmtid="{D5CDD505-2E9C-101B-9397-08002B2CF9AE}" pid="4" name="LastSaved">
    <vt:filetime>2026-07-21T00:00:00Z</vt:filetime>
  </property>
  <property fmtid="{D5CDD505-2E9C-101B-9397-08002B2CF9AE}" pid="5" name="Producer">
    <vt:lpwstr>Adobe PDF Library 18.0</vt:lpwstr>
  </property>
</Properties>
</file>